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3" r:id="rId2"/>
    <p:sldId id="281" r:id="rId3"/>
    <p:sldId id="289" r:id="rId4"/>
    <p:sldId id="342" r:id="rId5"/>
    <p:sldId id="336" r:id="rId6"/>
    <p:sldId id="338" r:id="rId7"/>
    <p:sldId id="339" r:id="rId8"/>
    <p:sldId id="337" r:id="rId9"/>
    <p:sldId id="333" r:id="rId10"/>
    <p:sldId id="335" r:id="rId11"/>
    <p:sldId id="296" r:id="rId12"/>
    <p:sldId id="294" r:id="rId13"/>
    <p:sldId id="301" r:id="rId14"/>
    <p:sldId id="283" r:id="rId15"/>
    <p:sldId id="284" r:id="rId16"/>
    <p:sldId id="290" r:id="rId17"/>
    <p:sldId id="340" r:id="rId18"/>
    <p:sldId id="310" r:id="rId19"/>
    <p:sldId id="318" r:id="rId20"/>
    <p:sldId id="316" r:id="rId21"/>
    <p:sldId id="341" r:id="rId22"/>
    <p:sldId id="292" r:id="rId23"/>
    <p:sldId id="277" r:id="rId24"/>
  </p:sldIdLst>
  <p:sldSz cx="12192000" cy="6858000"/>
  <p:notesSz cx="6858000" cy="9144000"/>
  <p:embeddedFontLst>
    <p:embeddedFont>
      <p:font typeface="DX시인과나" panose="02020600000000000000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E8A"/>
    <a:srgbClr val="3F3D56"/>
    <a:srgbClr val="666666"/>
    <a:srgbClr val="FFFF00"/>
    <a:srgbClr val="807BC3"/>
    <a:srgbClr val="34306A"/>
    <a:srgbClr val="2A2A2A"/>
    <a:srgbClr val="F8F9FA"/>
    <a:srgbClr val="BAB7DF"/>
    <a:srgbClr val="E4D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46" autoAdjust="0"/>
    <p:restoredTop sz="96856" autoAdjust="0"/>
  </p:normalViewPr>
  <p:slideViewPr>
    <p:cSldViewPr snapToGrid="0" showGuides="1">
      <p:cViewPr varScale="1">
        <p:scale>
          <a:sx n="87" d="100"/>
          <a:sy n="87" d="100"/>
        </p:scale>
        <p:origin x="240" y="77"/>
      </p:cViewPr>
      <p:guideLst>
        <p:guide orient="horz" pos="2137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47CA-90E2-4B1B-956A-E75C9E0C9427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D69D1-19B0-4795-B463-1F230A173C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13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ntact.dabook.sit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소독가들을</a:t>
            </a:r>
            <a:r>
              <a:rPr lang="ko-KR" altLang="en-US" dirty="0"/>
              <a:t> 위한 다독 장려 프로젝트</a:t>
            </a:r>
            <a:r>
              <a:rPr lang="en-US" altLang="ko-KR" dirty="0"/>
              <a:t>, </a:t>
            </a:r>
            <a:r>
              <a:rPr lang="ko-KR" altLang="en-US" dirty="0" err="1"/>
              <a:t>다북을</a:t>
            </a:r>
            <a:r>
              <a:rPr lang="ko-KR" altLang="en-US" dirty="0"/>
              <a:t> 개발한 팀 </a:t>
            </a:r>
            <a:r>
              <a:rPr lang="ko-KR" altLang="en-US" dirty="0" err="1"/>
              <a:t>소독가들입니다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13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1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혹시 </a:t>
            </a:r>
            <a:r>
              <a:rPr lang="en-US" altLang="ko-KR" dirty="0" err="1"/>
              <a:t>epub</a:t>
            </a:r>
            <a:r>
              <a:rPr lang="en-US" altLang="ko-KR" dirty="0"/>
              <a:t> </a:t>
            </a:r>
            <a:r>
              <a:rPr lang="ko-KR" altLang="en-US" dirty="0"/>
              <a:t>파일에 대해 아시는 분 </a:t>
            </a:r>
            <a:r>
              <a:rPr lang="ko-KR" altLang="en-US" dirty="0" err="1"/>
              <a:t>계신가요</a:t>
            </a:r>
            <a:r>
              <a:rPr lang="en-US" altLang="ko-KR" dirty="0"/>
              <a:t>? </a:t>
            </a:r>
            <a:r>
              <a:rPr lang="en-US" altLang="ko-KR" dirty="0" err="1"/>
              <a:t>Epub</a:t>
            </a:r>
            <a:r>
              <a:rPr lang="ko-KR" altLang="en-US" dirty="0"/>
              <a:t>은 국제 디지털 출판 포럼에서 제정한 전자서적 표준으로</a:t>
            </a:r>
            <a:r>
              <a:rPr lang="en-US" altLang="ko-KR" dirty="0"/>
              <a:t>, </a:t>
            </a:r>
            <a:r>
              <a:rPr lang="ko-KR" altLang="en-US" dirty="0"/>
              <a:t>전자책 콘텐츠와 </a:t>
            </a:r>
            <a:r>
              <a:rPr lang="en-US" altLang="ko-KR" dirty="0" err="1"/>
              <a:t>ebook</a:t>
            </a:r>
            <a:r>
              <a:rPr lang="ko-KR" altLang="en-US" dirty="0"/>
              <a:t>을 각기 다른 방식으로 읽는 </a:t>
            </a:r>
            <a:r>
              <a:rPr lang="en-US" altLang="ko-KR" dirty="0"/>
              <a:t>/</a:t>
            </a:r>
            <a:r>
              <a:rPr lang="ko-KR" altLang="en-US" dirty="0"/>
              <a:t> 단말기 간의 </a:t>
            </a:r>
            <a:r>
              <a:rPr lang="en-US" altLang="ko-KR" dirty="0"/>
              <a:t>/ </a:t>
            </a:r>
            <a:r>
              <a:rPr lang="ko-KR" altLang="en-US" dirty="0"/>
              <a:t>호환성 문제를 해소해줄 수 있습니다</a:t>
            </a:r>
            <a:r>
              <a:rPr lang="en-US" altLang="ko-KR" dirty="0"/>
              <a:t>. </a:t>
            </a:r>
            <a:r>
              <a:rPr lang="ko-KR" altLang="en-US" dirty="0"/>
              <a:t>저희 프로젝트 </a:t>
            </a:r>
            <a:r>
              <a:rPr lang="ko-KR" altLang="en-US" dirty="0" err="1"/>
              <a:t>다북도</a:t>
            </a:r>
            <a:r>
              <a:rPr lang="ko-KR" altLang="en-US" dirty="0"/>
              <a:t> 이 </a:t>
            </a:r>
            <a:r>
              <a:rPr lang="en-US" altLang="ko-KR" dirty="0" err="1"/>
              <a:t>epub</a:t>
            </a:r>
            <a:r>
              <a:rPr lang="en-US" altLang="ko-KR" dirty="0"/>
              <a:t> </a:t>
            </a:r>
            <a:r>
              <a:rPr lang="ko-KR" altLang="en-US" dirty="0"/>
              <a:t>파일 규정에 따라 외부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뷰어에서 읽을 수 있도록 제작하였습니다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660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기존에도 사람들이 전자책을 제작할 수 있도록 도와주는 서비스들이 있었는데요</a:t>
            </a:r>
            <a:r>
              <a:rPr lang="en-US" altLang="ko-KR" dirty="0"/>
              <a:t>, </a:t>
            </a:r>
            <a:r>
              <a:rPr lang="ko-KR" altLang="en-US" dirty="0"/>
              <a:t>첫 번째는 </a:t>
            </a:r>
            <a:r>
              <a:rPr lang="en-US" altLang="ko-KR" dirty="0"/>
              <a:t>wink </a:t>
            </a:r>
            <a:r>
              <a:rPr lang="ko-KR" altLang="en-US" dirty="0"/>
              <a:t>에디터입니다</a:t>
            </a:r>
            <a:r>
              <a:rPr lang="en-US" altLang="ko-KR" dirty="0"/>
              <a:t>. </a:t>
            </a:r>
            <a:r>
              <a:rPr lang="ko-KR" altLang="en-US" dirty="0"/>
              <a:t>한 눈에 보기 편한 레이아웃으로 손쉽게 </a:t>
            </a:r>
            <a:r>
              <a:rPr lang="en-US" altLang="ko-KR" dirty="0" err="1"/>
              <a:t>ebook</a:t>
            </a:r>
            <a:r>
              <a:rPr lang="ko-KR" altLang="en-US" dirty="0"/>
              <a:t>을 제작할 수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7</a:t>
            </a:r>
            <a:r>
              <a:rPr lang="ko-KR" altLang="en-US" dirty="0"/>
              <a:t>만 </a:t>
            </a:r>
            <a:r>
              <a:rPr lang="en-US" altLang="ko-KR" dirty="0"/>
              <a:t>7</a:t>
            </a:r>
            <a:r>
              <a:rPr lang="ko-KR" altLang="en-US" dirty="0"/>
              <a:t>천원이라는 금액으로 구매해야 하는 프로그램입니다</a:t>
            </a:r>
            <a:r>
              <a:rPr lang="en-US" altLang="ko-KR" dirty="0"/>
              <a:t>. </a:t>
            </a:r>
            <a:r>
              <a:rPr lang="ko-KR" altLang="en-US" dirty="0"/>
              <a:t>저희는 이 부분에서 전문 작가가 아닌 아마추어 작가들에게는 선뜻 투자하기 어려운 금액이라고 느꼈습니다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9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다음은 이북 제작에 많이 사용하고 있다고 하는 </a:t>
            </a:r>
            <a:r>
              <a:rPr lang="en-US" altLang="ko-KR" dirty="0"/>
              <a:t>sigil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이전 윙크 에디터와는 달리 사용자 친화적이지 못한 </a:t>
            </a:r>
            <a:r>
              <a:rPr lang="en-US" altLang="ko-KR" dirty="0"/>
              <a:t>UI / UX</a:t>
            </a:r>
            <a:r>
              <a:rPr lang="ko-KR" altLang="en-US" dirty="0"/>
              <a:t>를 갖고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또한 책에 입힐 스타일 태그를 일일이 작성해야 한다는 점은 </a:t>
            </a:r>
            <a:r>
              <a:rPr lang="en-US" altLang="ko-KR" dirty="0"/>
              <a:t>html</a:t>
            </a:r>
            <a:r>
              <a:rPr lang="ko-KR" altLang="en-US" dirty="0"/>
              <a:t>에 대한 이해가 부족한 작가들에게는 큰 부담감으로 다가오게 될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9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기존 서비스들의 단점을 보완해줄 수 있도록 사용자 친화적이고 무료로 사용할 수 있는 </a:t>
            </a:r>
            <a:r>
              <a:rPr lang="en-US" altLang="ko-KR" dirty="0" err="1"/>
              <a:t>ebook</a:t>
            </a:r>
            <a:r>
              <a:rPr lang="en-US" altLang="ko-KR" dirty="0"/>
              <a:t> </a:t>
            </a:r>
            <a:r>
              <a:rPr lang="ko-KR" altLang="en-US" dirty="0"/>
              <a:t>편집기를 만들어보자는 취지에서 </a:t>
            </a:r>
            <a:r>
              <a:rPr lang="ko-KR" altLang="en-US" dirty="0" err="1"/>
              <a:t>다북</a:t>
            </a:r>
            <a:r>
              <a:rPr lang="ko-KR" altLang="en-US" dirty="0"/>
              <a:t> 프로젝트를 기획하게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945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다북을</a:t>
            </a:r>
            <a:r>
              <a:rPr lang="ko-KR" altLang="en-US" dirty="0"/>
              <a:t> 개발하기 위해 사용한 도구들입니다</a:t>
            </a:r>
            <a:r>
              <a:rPr lang="en-US" altLang="ko-KR" dirty="0"/>
              <a:t>. </a:t>
            </a:r>
            <a:r>
              <a:rPr lang="ko-KR" altLang="en-US" dirty="0"/>
              <a:t>이 중에서 일렉트론과 </a:t>
            </a:r>
            <a:r>
              <a:rPr lang="en-US" altLang="ko-KR" dirty="0" err="1"/>
              <a:t>mongoDB</a:t>
            </a:r>
            <a:r>
              <a:rPr lang="ko-KR" altLang="en-US" dirty="0"/>
              <a:t>를 사용한 점을 차별점이라고 말씀드릴 수 있습니다</a:t>
            </a:r>
            <a:r>
              <a:rPr lang="en-US" altLang="ko-KR" dirty="0"/>
              <a:t>. </a:t>
            </a:r>
            <a:r>
              <a:rPr lang="ko-KR" altLang="en-US" dirty="0"/>
              <a:t>일렉트론은 </a:t>
            </a:r>
            <a:r>
              <a:rPr lang="ko-KR" altLang="en-US" dirty="0" err="1"/>
              <a:t>크로미움과</a:t>
            </a:r>
            <a:r>
              <a:rPr lang="ko-KR" altLang="en-US" dirty="0"/>
              <a:t> </a:t>
            </a:r>
            <a:r>
              <a:rPr lang="en-US" altLang="ko-KR" dirty="0"/>
              <a:t>node.js </a:t>
            </a:r>
            <a:r>
              <a:rPr lang="ko-KR" altLang="en-US" dirty="0"/>
              <a:t>기반의 데스크탑 앱 개발 </a:t>
            </a:r>
            <a:r>
              <a:rPr lang="ko-KR" altLang="en-US" dirty="0" err="1"/>
              <a:t>프레임워크이며</a:t>
            </a:r>
            <a:r>
              <a:rPr lang="en-US" altLang="ko-KR" dirty="0"/>
              <a:t>, </a:t>
            </a:r>
            <a:r>
              <a:rPr lang="en-US" altLang="ko-KR" dirty="0" err="1"/>
              <a:t>mongoDB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학기 때 사용하지 않은 </a:t>
            </a:r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기반의 데이터베이스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110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이제 </a:t>
            </a:r>
            <a:r>
              <a:rPr lang="ko-KR" altLang="en-US" dirty="0" err="1"/>
              <a:t>다북</a:t>
            </a:r>
            <a:r>
              <a:rPr lang="ko-KR" altLang="en-US" dirty="0"/>
              <a:t> 에디터를 직접 사용하는 모습을 보여드리겠습니다</a:t>
            </a:r>
            <a:r>
              <a:rPr lang="en-US" altLang="ko-KR" dirty="0"/>
              <a:t>. </a:t>
            </a:r>
            <a:r>
              <a:rPr lang="ko-KR" altLang="en-US" dirty="0"/>
              <a:t>잠시만 기다려주세요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46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그러면 저희 프로젝트의 성과에 대해서 말씀드리겠습니다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580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프로젝트의 가장 큰 성과는 앱스토어에 정식으로 출시한 것입니다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  <a:r>
              <a:rPr lang="ko-KR" altLang="en-US" dirty="0"/>
              <a:t>그래프를 보시면 판매량이 출시 이후 꾸준히 증가하고 있고</a:t>
            </a:r>
            <a:r>
              <a:rPr lang="en-US" altLang="ko-KR" dirty="0"/>
              <a:t>, </a:t>
            </a:r>
            <a:r>
              <a:rPr lang="ko-KR" altLang="en-US" dirty="0"/>
              <a:t>영어버전을 출시한 뒤 미국 및 캐나다 지역에서도 판매량이 생겨나고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081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</a:t>
            </a:r>
            <a:r>
              <a:rPr lang="ko-KR" altLang="en-US" dirty="0" err="1"/>
              <a:t>잠시나마긴</a:t>
            </a:r>
            <a:r>
              <a:rPr lang="ko-KR" altLang="en-US" dirty="0"/>
              <a:t> 했지만 생산성 분야의 인기차트 </a:t>
            </a:r>
            <a:r>
              <a:rPr lang="en-US" altLang="ko-KR" dirty="0"/>
              <a:t>62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도서분야 </a:t>
            </a:r>
            <a:r>
              <a:rPr lang="en-US" altLang="ko-KR" dirty="0"/>
              <a:t>2</a:t>
            </a:r>
            <a:r>
              <a:rPr lang="ko-KR" altLang="en-US" dirty="0"/>
              <a:t>위에도 오를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35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발표의 목차입니다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ko-KR" altLang="en-US" dirty="0" err="1"/>
              <a:t>소독가들을</a:t>
            </a:r>
            <a:r>
              <a:rPr lang="ko-KR" altLang="en-US" dirty="0"/>
              <a:t> 소개하고</a:t>
            </a:r>
            <a:r>
              <a:rPr lang="en-US" altLang="ko-KR" dirty="0"/>
              <a:t>, </a:t>
            </a:r>
            <a:r>
              <a:rPr lang="ko-KR" altLang="en-US" dirty="0"/>
              <a:t>프로젝트에 대해 짧게 말씀드린 뒤 </a:t>
            </a:r>
            <a:r>
              <a:rPr lang="en-US" altLang="ko-KR" dirty="0"/>
              <a:t>/ </a:t>
            </a:r>
            <a:r>
              <a:rPr lang="ko-KR" altLang="en-US" dirty="0" err="1"/>
              <a:t>다북의</a:t>
            </a:r>
            <a:r>
              <a:rPr lang="ko-KR" altLang="en-US" dirty="0"/>
              <a:t> 라이브 시연이 있겠습니다</a:t>
            </a:r>
            <a:r>
              <a:rPr lang="en-US" altLang="ko-KR" dirty="0"/>
              <a:t>. </a:t>
            </a:r>
            <a:r>
              <a:rPr lang="ko-KR" altLang="en-US" dirty="0"/>
              <a:t>그 후 저희 프로젝트의 성과와 기대효과를 </a:t>
            </a:r>
            <a:r>
              <a:rPr lang="en-US" altLang="ko-KR" dirty="0"/>
              <a:t>/</a:t>
            </a:r>
            <a:r>
              <a:rPr lang="ko-KR" altLang="en-US" dirty="0"/>
              <a:t> 정리해드리도록 </a:t>
            </a:r>
            <a:r>
              <a:rPr lang="en-US" altLang="ko-KR" dirty="0"/>
              <a:t>/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236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ko-KR" altLang="en-US" dirty="0" err="1"/>
              <a:t>앱스토어뿐만</a:t>
            </a:r>
            <a:r>
              <a:rPr lang="ko-KR" altLang="en-US" dirty="0"/>
              <a:t> 아니라 더 많은 사람들이 사용하는 윈도우 버전 역시 빌드 후 배포가 된 상태입니다</a:t>
            </a:r>
            <a:r>
              <a:rPr lang="en-US" altLang="ko-KR" dirty="0"/>
              <a:t>. </a:t>
            </a:r>
            <a:r>
              <a:rPr lang="ko-KR" altLang="en-US" dirty="0"/>
              <a:t>저희 사이트 </a:t>
            </a:r>
            <a:r>
              <a:rPr lang="en-US" altLang="ko-KR" dirty="0" err="1">
                <a:effectLst/>
                <a:hlinkClick r:id="rId3"/>
              </a:rPr>
              <a:t>contact.dabook.site</a:t>
            </a:r>
            <a:r>
              <a:rPr lang="ko-KR" altLang="en-US" dirty="0"/>
              <a:t> 로 접속을 하시면 윈도우 버전을 다운로드 받는 링크와 앱스토어로 갈 수 있는 링크가 제공되어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7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저희 프로젝트의 기대 효과입니다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949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Html </a:t>
            </a:r>
            <a:r>
              <a:rPr lang="ko-KR" altLang="en-US" dirty="0"/>
              <a:t>구조와 태그가 낯선 사용자들에게 시중 블로그나 카페에서 자주 볼 수 있는 에디터 </a:t>
            </a:r>
            <a:r>
              <a:rPr lang="en-US" altLang="ko-KR" dirty="0" err="1"/>
              <a:t>gui</a:t>
            </a:r>
            <a:r>
              <a:rPr lang="ko-KR" altLang="en-US" dirty="0" err="1"/>
              <a:t>를</a:t>
            </a:r>
            <a:r>
              <a:rPr lang="ko-KR" altLang="en-US" dirty="0"/>
              <a:t> 통해 쉽게 </a:t>
            </a:r>
            <a:r>
              <a:rPr lang="en-US" altLang="ko-KR" dirty="0"/>
              <a:t>e-book</a:t>
            </a:r>
            <a:r>
              <a:rPr lang="ko-KR" altLang="en-US" dirty="0"/>
              <a:t>을 제작해주는 것</a:t>
            </a:r>
            <a:r>
              <a:rPr lang="en-US" altLang="ko-KR" dirty="0"/>
              <a:t>, </a:t>
            </a:r>
            <a:r>
              <a:rPr lang="ko-KR" altLang="en-US" dirty="0"/>
              <a:t>또한 추후 </a:t>
            </a:r>
            <a:r>
              <a:rPr lang="en-US" altLang="ko-KR" dirty="0"/>
              <a:t>Markdown</a:t>
            </a:r>
            <a:r>
              <a:rPr lang="ko-KR" altLang="en-US" dirty="0"/>
              <a:t>으로 문서를 작성하는 것에 익숙한 개발자들을 위해 마크다운 커맨드까지 도입으로 </a:t>
            </a:r>
            <a:r>
              <a:rPr lang="en-US" altLang="ko-KR" dirty="0"/>
              <a:t>1</a:t>
            </a:r>
            <a:r>
              <a:rPr lang="ko-KR" altLang="en-US" dirty="0"/>
              <a:t>인 출판 접근성을 확대합니다</a:t>
            </a:r>
            <a:r>
              <a:rPr lang="en-US" altLang="ko-KR" dirty="0"/>
              <a:t>. </a:t>
            </a:r>
            <a:r>
              <a:rPr lang="ko-KR" altLang="en-US" dirty="0"/>
              <a:t>그리고 추후 서버에 올린 사용자들의 전자책을 바탕으로</a:t>
            </a:r>
            <a:r>
              <a:rPr lang="en-US" altLang="ko-KR" dirty="0"/>
              <a:t>, </a:t>
            </a:r>
            <a:r>
              <a:rPr lang="ko-KR" altLang="en-US" dirty="0"/>
              <a:t>제작한 전자책을 여러 사용자들이 함께 공유할 수 있는 커뮤니티 기능을 추가하여 </a:t>
            </a:r>
            <a:r>
              <a:rPr lang="en-US" altLang="ko-KR" dirty="0"/>
              <a:t>e-book </a:t>
            </a:r>
            <a:r>
              <a:rPr lang="ko-KR" altLang="en-US" dirty="0"/>
              <a:t>제작부터 공유까지</a:t>
            </a:r>
            <a:r>
              <a:rPr lang="en-US" altLang="ko-KR" dirty="0"/>
              <a:t>, </a:t>
            </a:r>
            <a:r>
              <a:rPr lang="ko-KR" altLang="en-US" dirty="0" err="1"/>
              <a:t>다북</a:t>
            </a:r>
            <a:r>
              <a:rPr lang="ko-KR" altLang="en-US" dirty="0"/>
              <a:t> 내에서 모두 해결할 수 있는 하나의 플랫폼이 되어 전자책 커뮤니티를 활성화합니다</a:t>
            </a:r>
            <a:r>
              <a:rPr lang="en-US" altLang="ko-KR" dirty="0"/>
              <a:t>. </a:t>
            </a:r>
            <a:r>
              <a:rPr lang="ko-KR" altLang="en-US" dirty="0"/>
              <a:t>마지막으로 </a:t>
            </a:r>
            <a:r>
              <a:rPr lang="ko-KR" altLang="en-US" dirty="0" err="1"/>
              <a:t>다북을</a:t>
            </a:r>
            <a:r>
              <a:rPr lang="ko-KR" altLang="en-US" dirty="0"/>
              <a:t> 통해 만들어진 </a:t>
            </a:r>
            <a:r>
              <a:rPr lang="en-US" altLang="ko-KR" dirty="0" err="1"/>
              <a:t>ePUB</a:t>
            </a:r>
            <a:r>
              <a:rPr lang="ko-KR" altLang="en-US" dirty="0"/>
              <a:t>은 국제 표준 규격이기 때문에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ko-KR" altLang="en-US" dirty="0" err="1"/>
              <a:t>보여드렸다시피</a:t>
            </a:r>
            <a:r>
              <a:rPr lang="ko-KR" altLang="en-US" dirty="0"/>
              <a:t> 저희 프로그램에서 생성한 전자책을 어느 외부 전자책 </a:t>
            </a:r>
            <a:r>
              <a:rPr lang="ko-KR" altLang="en-US" dirty="0" err="1"/>
              <a:t>플랫폼에서라도</a:t>
            </a:r>
            <a:r>
              <a:rPr lang="ko-KR" altLang="en-US" dirty="0"/>
              <a:t> 출판이 가능하도록 확장성을 가지게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8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발표는 여기까지 입니다</a:t>
            </a:r>
            <a:r>
              <a:rPr lang="en-US" altLang="ko-KR" dirty="0"/>
              <a:t>. </a:t>
            </a:r>
            <a:r>
              <a:rPr lang="ko-KR" altLang="en-US" dirty="0"/>
              <a:t>이상으로 </a:t>
            </a:r>
            <a:r>
              <a:rPr lang="ko-KR" altLang="en-US" dirty="0" err="1"/>
              <a:t>소독가들의</a:t>
            </a:r>
            <a:r>
              <a:rPr lang="ko-KR" altLang="en-US" dirty="0"/>
              <a:t> </a:t>
            </a:r>
            <a:r>
              <a:rPr lang="ko-KR" altLang="en-US" dirty="0" err="1"/>
              <a:t>다북</a:t>
            </a:r>
            <a:r>
              <a:rPr lang="ko-KR" altLang="en-US" dirty="0"/>
              <a:t>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5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프로젝트에 참여한 </a:t>
            </a:r>
            <a:r>
              <a:rPr lang="ko-KR" altLang="en-US" dirty="0" err="1"/>
              <a:t>소독가들입니다</a:t>
            </a:r>
            <a:r>
              <a:rPr lang="en-US" altLang="ko-KR" dirty="0"/>
              <a:t>. Backend</a:t>
            </a:r>
            <a:r>
              <a:rPr lang="ko-KR" altLang="en-US" dirty="0"/>
              <a:t>를 맡은 </a:t>
            </a:r>
            <a:r>
              <a:rPr lang="ko-KR" altLang="en-US" dirty="0" err="1"/>
              <a:t>강세준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최낙훈</a:t>
            </a:r>
            <a:r>
              <a:rPr lang="en-US" altLang="ko-KR" dirty="0"/>
              <a:t>, Frontend</a:t>
            </a:r>
            <a:r>
              <a:rPr lang="ko-KR" altLang="en-US" dirty="0"/>
              <a:t>를 맡은 </a:t>
            </a:r>
            <a:r>
              <a:rPr lang="ko-KR" altLang="en-US" dirty="0" err="1"/>
              <a:t>강채원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김혜민 </a:t>
            </a:r>
            <a:r>
              <a:rPr lang="en-US" altLang="ko-KR" dirty="0"/>
              <a:t>/ </a:t>
            </a:r>
            <a:r>
              <a:rPr lang="ko-KR" altLang="en-US" dirty="0" err="1"/>
              <a:t>최나현</a:t>
            </a:r>
            <a:r>
              <a:rPr lang="ko-KR" altLang="en-US" dirty="0"/>
              <a:t> 그리고 저 장주빈 </a:t>
            </a:r>
            <a:r>
              <a:rPr lang="en-US" altLang="ko-KR" dirty="0"/>
              <a:t>/ </a:t>
            </a:r>
            <a:r>
              <a:rPr lang="ko-KR" altLang="en-US" dirty="0"/>
              <a:t>총 여섯 명의 팀원으로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3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</a:t>
            </a:r>
            <a:r>
              <a:rPr lang="ko-KR" altLang="en-US" dirty="0" err="1"/>
              <a:t>다북</a:t>
            </a:r>
            <a:r>
              <a:rPr lang="ko-KR" altLang="en-US" dirty="0"/>
              <a:t> 프로젝트를 시작하게 된 배경을 말씀드리겠습니다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38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5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7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55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보통 출판 프로세스는 다음과 같은 방식으로 이루어져 있습니다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작가는 원고를 제작해서 출판사를 통해 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출판사는 그 원고를 바탕으로 책을 출판</a:t>
            </a:r>
            <a:r>
              <a:rPr lang="en-US" altLang="ko-KR" dirty="0"/>
              <a:t>, </a:t>
            </a:r>
            <a:r>
              <a:rPr lang="ko-KR" altLang="en-US" dirty="0"/>
              <a:t>유통을 시켜주는 기존 출판 프로세스는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유통과정에서 작가의 인세가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10%</a:t>
            </a:r>
            <a:r>
              <a:rPr lang="ko-KR" altLang="en-US" dirty="0"/>
              <a:t>에 불과합니다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이것에 불만을 가진 작가들이 많기 때문에 </a:t>
            </a:r>
            <a:r>
              <a:rPr lang="en-US" altLang="ko-KR" dirty="0"/>
              <a:t>1</a:t>
            </a:r>
            <a:r>
              <a:rPr lang="ko-KR" altLang="en-US" dirty="0"/>
              <a:t>인출판이 늘어나고는 있지만 </a:t>
            </a:r>
            <a:r>
              <a:rPr lang="en-US" altLang="ko-KR" dirty="0"/>
              <a:t>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개인이 출판을 하기에는 또 비용 문제가 발생합니다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그래서 작가들에게 출판 진입장벽이 낮은 이북 제작을 제안하게 되었고</a:t>
            </a:r>
            <a:r>
              <a:rPr lang="en-US" altLang="ko-KR" dirty="0"/>
              <a:t>, (</a:t>
            </a:r>
            <a:r>
              <a:rPr lang="ko-KR" altLang="en-US" dirty="0"/>
              <a:t>클릭</a:t>
            </a:r>
            <a:r>
              <a:rPr lang="en-US" altLang="ko-KR" dirty="0"/>
              <a:t>) </a:t>
            </a:r>
            <a:r>
              <a:rPr lang="ko-KR" altLang="en-US" dirty="0"/>
              <a:t>그 결과 저희는 전자책 제작 데스크톱 애플리케이션 </a:t>
            </a:r>
            <a:r>
              <a:rPr lang="en-US" altLang="ko-KR" dirty="0"/>
              <a:t>/ </a:t>
            </a:r>
            <a:r>
              <a:rPr lang="ko-KR" altLang="en-US" dirty="0" err="1"/>
              <a:t>다북을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D69D1-19B0-4795-B463-1F230A173C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9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5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97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47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9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7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5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8405A-2C03-41F5-933F-9C735004DEA5}" type="datetimeFigureOut">
              <a:rPr lang="ko-KR" altLang="en-US" smtClean="0"/>
              <a:t>2021-02-25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348B9-FDDF-4A73-B9EE-101F7D645A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2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png"/><Relationship Id="rId7" Type="http://schemas.microsoft.com/office/2007/relationships/hdphoto" Target="../media/hdphoto9.wdp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2.wdp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7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16961" y="310625"/>
            <a:ext cx="559074" cy="559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298" y="399011"/>
            <a:ext cx="430887" cy="45470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만든 이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99AE7F-5176-421F-B7B2-BCEC565CD8A0}"/>
              </a:ext>
            </a:extLst>
          </p:cNvPr>
          <p:cNvSpPr txBox="1"/>
          <p:nvPr/>
        </p:nvSpPr>
        <p:spPr>
          <a:xfrm>
            <a:off x="669749" y="418672"/>
            <a:ext cx="430887" cy="443813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</a:t>
            </a: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Y</a:t>
            </a: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울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반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</a:t>
            </a: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들</a:t>
            </a:r>
            <a:endParaRPr lang="en-US" altLang="ko-KR" sz="16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06472C-CC02-4E44-9F6D-2A125911C916}"/>
              </a:ext>
            </a:extLst>
          </p:cNvPr>
          <p:cNvGrpSpPr/>
          <p:nvPr/>
        </p:nvGrpSpPr>
        <p:grpSpPr>
          <a:xfrm>
            <a:off x="8086487" y="1056425"/>
            <a:ext cx="1240944" cy="4763985"/>
            <a:chOff x="7898527" y="1376465"/>
            <a:chExt cx="1240944" cy="476398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062898E-6750-44B5-B9FC-5194A9577CFF}"/>
                </a:ext>
              </a:extLst>
            </p:cNvPr>
            <p:cNvSpPr txBox="1"/>
            <p:nvPr/>
          </p:nvSpPr>
          <p:spPr>
            <a:xfrm>
              <a:off x="8392509" y="1507925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D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C81EF21-28BE-4E1B-840B-0144A9C0D10F}"/>
                </a:ext>
              </a:extLst>
            </p:cNvPr>
            <p:cNvSpPr/>
            <p:nvPr/>
          </p:nvSpPr>
          <p:spPr>
            <a:xfrm>
              <a:off x="8396521" y="15288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2F55C2A-F4CC-44F8-8B56-743AAAFE19DD}"/>
                </a:ext>
              </a:extLst>
            </p:cNvPr>
            <p:cNvSpPr/>
            <p:nvPr/>
          </p:nvSpPr>
          <p:spPr>
            <a:xfrm>
              <a:off x="8396521" y="22718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EC5EEDD-94D8-4EFE-BDAE-9D4572F21F0C}"/>
                </a:ext>
              </a:extLst>
            </p:cNvPr>
            <p:cNvSpPr/>
            <p:nvPr/>
          </p:nvSpPr>
          <p:spPr>
            <a:xfrm>
              <a:off x="8396521" y="301476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441812-260E-4182-B67C-F00744A6DDB1}"/>
                </a:ext>
              </a:extLst>
            </p:cNvPr>
            <p:cNvSpPr/>
            <p:nvPr/>
          </p:nvSpPr>
          <p:spPr>
            <a:xfrm>
              <a:off x="8396521" y="3757715"/>
              <a:ext cx="742950" cy="74295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62F8406-4908-4FCE-8A79-9EA87DAC9111}"/>
                </a:ext>
              </a:extLst>
            </p:cNvPr>
            <p:cNvSpPr/>
            <p:nvPr/>
          </p:nvSpPr>
          <p:spPr>
            <a:xfrm>
              <a:off x="8396521" y="4502065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030CFCF-2D16-4133-9C01-E7DD609305F1}"/>
                </a:ext>
              </a:extLst>
            </p:cNvPr>
            <p:cNvCxnSpPr>
              <a:cxnSpLocks/>
            </p:cNvCxnSpPr>
            <p:nvPr/>
          </p:nvCxnSpPr>
          <p:spPr>
            <a:xfrm>
              <a:off x="839652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652F1BF-DBE2-423F-A601-ED3A5AA0212A}"/>
                </a:ext>
              </a:extLst>
            </p:cNvPr>
            <p:cNvCxnSpPr>
              <a:cxnSpLocks/>
            </p:cNvCxnSpPr>
            <p:nvPr/>
          </p:nvCxnSpPr>
          <p:spPr>
            <a:xfrm>
              <a:off x="9139471" y="1376465"/>
              <a:ext cx="0" cy="476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7567F8-3FDD-4FD4-98D2-F548E83A8E53}"/>
                </a:ext>
              </a:extLst>
            </p:cNvPr>
            <p:cNvSpPr txBox="1"/>
            <p:nvPr/>
          </p:nvSpPr>
          <p:spPr>
            <a:xfrm>
              <a:off x="7898527" y="1663569"/>
              <a:ext cx="430887" cy="349566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소독가들을 위한 다독 장려 프로젝트</a:t>
              </a:r>
              <a:endParaRPr lang="en-US" altLang="ko-KR" sz="16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38A040-42FF-43E2-81D4-C76BF47AA788}"/>
                </a:ext>
              </a:extLst>
            </p:cNvPr>
            <p:cNvSpPr/>
            <p:nvPr/>
          </p:nvSpPr>
          <p:spPr>
            <a:xfrm>
              <a:off x="8396521" y="5222917"/>
              <a:ext cx="742950" cy="72110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a typeface="DX시인과나" panose="0202060000000000000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92B2697-AD79-48B9-9DA7-E5C80CEA36A4}"/>
                </a:ext>
              </a:extLst>
            </p:cNvPr>
            <p:cNvSpPr txBox="1"/>
            <p:nvPr/>
          </p:nvSpPr>
          <p:spPr>
            <a:xfrm>
              <a:off x="8392509" y="223982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A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EB65F77-C809-4874-A40E-E003F77D113E}"/>
                </a:ext>
              </a:extLst>
            </p:cNvPr>
            <p:cNvSpPr txBox="1"/>
            <p:nvPr/>
          </p:nvSpPr>
          <p:spPr>
            <a:xfrm>
              <a:off x="8392509" y="3006400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B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0A28B7D-24F7-46B2-BBBF-28B00391F239}"/>
                </a:ext>
              </a:extLst>
            </p:cNvPr>
            <p:cNvSpPr txBox="1"/>
            <p:nvPr/>
          </p:nvSpPr>
          <p:spPr>
            <a:xfrm>
              <a:off x="8392509" y="374245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EAAD6F8-83B4-4CB7-A4FB-117F02674CC7}"/>
                </a:ext>
              </a:extLst>
            </p:cNvPr>
            <p:cNvSpPr txBox="1"/>
            <p:nvPr/>
          </p:nvSpPr>
          <p:spPr>
            <a:xfrm>
              <a:off x="8392509" y="4470076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O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153B535-7DC1-4675-B5EF-53B3704E1565}"/>
                </a:ext>
              </a:extLst>
            </p:cNvPr>
            <p:cNvSpPr txBox="1"/>
            <p:nvPr/>
          </p:nvSpPr>
          <p:spPr>
            <a:xfrm>
              <a:off x="8392509" y="5226797"/>
              <a:ext cx="742951" cy="7848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4500">
                  <a:solidFill>
                    <a:schemeClr val="bg1"/>
                  </a:solidFill>
                  <a:latin typeface="DX시인과나" panose="02020600000000000000" pitchFamily="18" charset="-127"/>
                  <a:ea typeface="DX시인과나" panose="02020600000000000000"/>
                </a:rPr>
                <a:t>K</a:t>
              </a:r>
              <a:endParaRPr lang="en-US" altLang="ko-KR" sz="45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07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90E7096-0C06-4D6D-9090-A89EB9AE2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79" y="406923"/>
            <a:ext cx="8067472" cy="7314751"/>
          </a:xfrm>
          <a:prstGeom prst="rect">
            <a:avLst/>
          </a:prstGeom>
        </p:spPr>
      </p:pic>
      <p:pic>
        <p:nvPicPr>
          <p:cNvPr id="1028" name="Picture 4" descr="Book Cartoon png download - 500*500 - Free Transparent Kindle Paperwhite png  Download. - CleanPNG / KissPNG">
            <a:extLst>
              <a:ext uri="{FF2B5EF4-FFF2-40B4-BE49-F238E27FC236}">
                <a16:creationId xmlns:a16="http://schemas.microsoft.com/office/drawing/2014/main" id="{FEDC7721-5C0D-4816-9FC1-382DECCAA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00" b="96600" l="10000" r="90000">
                        <a14:foregroundMark x1="47333" y1="4000" x2="47333" y2="4000"/>
                        <a14:foregroundMark x1="58222" y1="3200" x2="64333" y2="4400"/>
                        <a14:foregroundMark x1="64333" y1="4400" x2="66556" y2="17000"/>
                        <a14:foregroundMark x1="66556" y1="17000" x2="66222" y2="84800"/>
                        <a14:foregroundMark x1="66222" y1="84800" x2="60778" y2="92200"/>
                        <a14:foregroundMark x1="60778" y1="92200" x2="53444" y2="92200"/>
                        <a14:foregroundMark x1="53444" y1="92200" x2="34778" y2="79400"/>
                        <a14:foregroundMark x1="34778" y1="79400" x2="31728" y2="71800"/>
                        <a14:foregroundMark x1="30499" y1="67400" x2="33111" y2="10800"/>
                        <a14:foregroundMark x1="33111" y1="10800" x2="37222" y2="2600"/>
                        <a14:foregroundMark x1="32556" y1="96200" x2="49000" y2="98400"/>
                        <a14:foregroundMark x1="49000" y1="98400" x2="61000" y2="96600"/>
                        <a14:foregroundMark x1="61000" y1="96600" x2="61000" y2="96600"/>
                        <a14:backgroundMark x1="30222" y1="67400" x2="30222" y2="67400"/>
                        <a14:backgroundMark x1="30333" y1="68000" x2="30333" y2="68000"/>
                        <a14:backgroundMark x1="30333" y1="67400" x2="30333" y2="68600"/>
                        <a14:backgroundMark x1="30333" y1="67400" x2="30222" y2="64800"/>
                        <a14:backgroundMark x1="30222" y1="67800" x2="30222" y2="7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5" r="28133"/>
          <a:stretch/>
        </p:blipFill>
        <p:spPr bwMode="auto">
          <a:xfrm rot="1228240">
            <a:off x="2593527" y="2290009"/>
            <a:ext cx="4277167" cy="53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라딘-예스24, 전자책 단말기 크레마카르타G 출시 - 문학뉴스">
            <a:extLst>
              <a:ext uri="{FF2B5EF4-FFF2-40B4-BE49-F238E27FC236}">
                <a16:creationId xmlns:a16="http://schemas.microsoft.com/office/drawing/2014/main" id="{F232E912-5E51-4475-8AA1-924BF2647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902" b="86078" l="23047" r="80469">
                        <a14:foregroundMark x1="51563" y1="16275" x2="62109" y2="17451"/>
                        <a14:foregroundMark x1="62109" y1="17451" x2="69336" y2="20980"/>
                        <a14:foregroundMark x1="69336" y1="20980" x2="74609" y2="29216"/>
                        <a14:foregroundMark x1="74609" y1="29216" x2="76563" y2="57647"/>
                        <a14:foregroundMark x1="76563" y1="57647" x2="76367" y2="58627"/>
                        <a14:foregroundMark x1="75781" y1="63725" x2="74609" y2="84902"/>
                        <a14:foregroundMark x1="74805" y1="81176" x2="77930" y2="71569"/>
                        <a14:foregroundMark x1="77930" y1="71569" x2="77930" y2="67451"/>
                        <a14:foregroundMark x1="78711" y1="80980" x2="80664" y2="68824"/>
                        <a14:foregroundMark x1="80273" y1="71176" x2="76563" y2="22549"/>
                        <a14:foregroundMark x1="76563" y1="22549" x2="76563" y2="22549"/>
                        <a14:foregroundMark x1="78711" y1="33922" x2="78125" y2="24902"/>
                        <a14:foregroundMark x1="78125" y1="24902" x2="75586" y2="18039"/>
                        <a14:foregroundMark x1="76563" y1="16863" x2="62500" y2="16667"/>
                        <a14:foregroundMark x1="74219" y1="15098" x2="55273" y2="15098"/>
                        <a14:foregroundMark x1="48047" y1="15294" x2="30273" y2="17059"/>
                        <a14:foregroundMark x1="30273" y1="17059" x2="21680" y2="21765"/>
                        <a14:foregroundMark x1="21680" y1="21765" x2="24023" y2="82353"/>
                        <a14:foregroundMark x1="24023" y1="82353" x2="41797" y2="86078"/>
                        <a14:foregroundMark x1="41797" y1="86078" x2="76758" y2="86078"/>
                        <a14:backgroundMark x1="21094" y1="88627" x2="21094" y2="88627"/>
                        <a14:backgroundMark x1="21484" y1="88235" x2="21484" y2="8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0784" r="15848" b="8543"/>
          <a:stretch/>
        </p:blipFill>
        <p:spPr bwMode="auto">
          <a:xfrm rot="1193242">
            <a:off x="4614350" y="-2373746"/>
            <a:ext cx="4058421" cy="48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알라딘: 알라딘 크레마 사운드업">
            <a:extLst>
              <a:ext uri="{FF2B5EF4-FFF2-40B4-BE49-F238E27FC236}">
                <a16:creationId xmlns:a16="http://schemas.microsoft.com/office/drawing/2014/main" id="{DCE755CB-CBCF-49EF-B916-08B67C645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00" b="93600" l="20000" r="79000">
                        <a14:foregroundMark x1="23112" y1="15200" x2="22154" y2="18334"/>
                        <a14:foregroundMark x1="23295" y1="14600" x2="23112" y2="15200"/>
                        <a14:foregroundMark x1="23600" y1="13600" x2="23295" y2="14600"/>
                        <a14:foregroundMark x1="22955" y1="28917" x2="23148" y2="29928"/>
                        <a14:foregroundMark x1="24800" y1="14200" x2="38800" y2="10800"/>
                        <a14:foregroundMark x1="35400" y1="13000" x2="62953" y2="11045"/>
                        <a14:foregroundMark x1="62000" y1="12000" x2="69400" y2="12600"/>
                        <a14:foregroundMark x1="69400" y1="12600" x2="73800" y2="18600"/>
                        <a14:foregroundMark x1="73800" y1="18600" x2="74600" y2="45600"/>
                        <a14:foregroundMark x1="73600" y1="26800" x2="73800" y2="52600"/>
                        <a14:foregroundMark x1="73800" y1="52600" x2="72600" y2="58000"/>
                        <a14:foregroundMark x1="31000" y1="82000" x2="66800" y2="82400"/>
                        <a14:foregroundMark x1="66800" y1="82400" x2="73200" y2="77800"/>
                        <a14:foregroundMark x1="73200" y1="77800" x2="74600" y2="69600"/>
                        <a14:foregroundMark x1="74600" y1="69600" x2="74600" y2="37000"/>
                        <a14:foregroundMark x1="37600" y1="85200" x2="64600" y2="82400"/>
                        <a14:foregroundMark x1="64600" y1="82400" x2="72800" y2="84200"/>
                        <a14:foregroundMark x1="72800" y1="84200" x2="74800" y2="77200"/>
                        <a14:foregroundMark x1="69400" y1="88000" x2="64641" y2="89222"/>
                        <a14:foregroundMark x1="28600" y1="84400" x2="25200" y2="75400"/>
                        <a14:foregroundMark x1="25200" y1="75400" x2="24000" y2="28600"/>
                        <a14:foregroundMark x1="23138" y1="43800" x2="24200" y2="48400"/>
                        <a14:foregroundMark x1="22601" y1="41472" x2="23138" y2="43800"/>
                        <a14:foregroundMark x1="24200" y1="48400" x2="24000" y2="50400"/>
                        <a14:foregroundMark x1="23951" y1="14600" x2="24600" y2="13000"/>
                        <a14:foregroundMark x1="23708" y1="15200" x2="23951" y2="14600"/>
                        <a14:foregroundMark x1="22421" y1="18375" x2="23708" y2="15200"/>
                        <a14:foregroundMark x1="24600" y1="13000" x2="25532" y2="12161"/>
                        <a14:foregroundMark x1="71916" y1="11244" x2="74558" y2="13119"/>
                        <a14:foregroundMark x1="76067" y1="16137" x2="76800" y2="22000"/>
                        <a14:foregroundMark x1="76800" y1="22000" x2="77000" y2="53600"/>
                        <a14:foregroundMark x1="77800" y1="30800" x2="77600" y2="37600"/>
                        <a14:foregroundMark x1="77000" y1="20800" x2="77200" y2="30600"/>
                        <a14:foregroundMark x1="77000" y1="55000" x2="76800" y2="86400"/>
                        <a14:foregroundMark x1="22000" y1="86400" x2="22000" y2="68000"/>
                        <a14:foregroundMark x1="22075" y1="38400" x2="22063" y2="37893"/>
                        <a14:foregroundMark x1="22080" y1="38600" x2="22075" y2="38400"/>
                        <a14:foregroundMark x1="22094" y1="39208" x2="22080" y2="38600"/>
                        <a14:foregroundMark x1="22203" y1="43800" x2="22147" y2="41431"/>
                        <a14:foregroundMark x1="22227" y1="44800" x2="22203" y2="43800"/>
                        <a14:foregroundMark x1="22241" y1="45400" x2="22227" y2="44800"/>
                        <a14:foregroundMark x1="22269" y1="46600" x2="22241" y2="45400"/>
                        <a14:foregroundMark x1="22302" y1="48000" x2="22269" y2="46600"/>
                        <a14:foregroundMark x1="22344" y1="49800" x2="22302" y2="48000"/>
                        <a14:foregroundMark x1="22358" y1="50400" x2="22344" y2="49800"/>
                        <a14:foregroundMark x1="22367" y1="50800" x2="22358" y2="50400"/>
                        <a14:foregroundMark x1="21646" y1="50400" x2="21638" y2="50800"/>
                        <a14:foregroundMark x1="21658" y1="49800" x2="21646" y2="50400"/>
                        <a14:foregroundMark x1="21693" y1="48000" x2="21658" y2="49800"/>
                        <a14:foregroundMark x1="21720" y1="46600" x2="21693" y2="48000"/>
                        <a14:foregroundMark x1="21743" y1="45400" x2="21720" y2="46600"/>
                        <a14:foregroundMark x1="21754" y1="44800" x2="21743" y2="45400"/>
                        <a14:foregroundMark x1="21773" y1="43800" x2="21754" y2="44800"/>
                        <a14:foregroundMark x1="21800" y1="42400" x2="21773" y2="43800"/>
                        <a14:foregroundMark x1="20873" y1="50400" x2="20849" y2="50800"/>
                        <a14:foregroundMark x1="20910" y1="49800" x2="20873" y2="50400"/>
                        <a14:foregroundMark x1="21020" y1="48000" x2="20910" y2="49800"/>
                        <a14:foregroundMark x1="21106" y1="46600" x2="21020" y2="48000"/>
                        <a14:foregroundMark x1="21180" y1="45400" x2="21106" y2="46600"/>
                        <a14:foregroundMark x1="21217" y1="44800" x2="21180" y2="45400"/>
                        <a14:foregroundMark x1="21278" y1="43800" x2="21217" y2="44800"/>
                        <a14:foregroundMark x1="21400" y1="41800" x2="21278" y2="43800"/>
                        <a14:foregroundMark x1="21444" y1="53400" x2="21600" y2="66800"/>
                        <a14:foregroundMark x1="21409" y1="50400" x2="21414" y2="50800"/>
                        <a14:foregroundMark x1="21402" y1="49800" x2="21409" y2="50400"/>
                        <a14:foregroundMark x1="21400" y1="49600" x2="21402" y2="49800"/>
                        <a14:foregroundMark x1="21793" y1="53400" x2="21400" y2="74400"/>
                        <a14:foregroundMark x1="21400" y1="66800" x2="22733" y2="87747"/>
                        <a14:foregroundMark x1="21116" y1="29121" x2="21024" y2="29821"/>
                        <a14:foregroundMark x1="22947" y1="15200" x2="22527" y2="18392"/>
                        <a14:foregroundMark x1="23000" y1="14800" x2="22947" y2="15200"/>
                        <a14:foregroundMark x1="20778" y1="44800" x2="20800" y2="45000"/>
                        <a14:foregroundMark x1="20670" y1="43800" x2="20778" y2="44800"/>
                        <a14:foregroundMark x1="20397" y1="41272" x2="20670" y2="43800"/>
                        <a14:foregroundMark x1="20108" y1="38600" x2="20155" y2="39032"/>
                        <a14:foregroundMark x1="20086" y1="38400" x2="20108" y2="38600"/>
                        <a14:foregroundMark x1="20043" y1="38000" x2="20086" y2="38400"/>
                        <a14:foregroundMark x1="20021" y1="37791" x2="20043" y2="38000"/>
                        <a14:foregroundMark x1="20800" y1="45000" x2="20800" y2="45000"/>
                        <a14:foregroundMark x1="20112" y1="50400" x2="20087" y2="50800"/>
                        <a14:foregroundMark x1="20150" y1="49800" x2="20112" y2="50400"/>
                        <a14:foregroundMark x1="20262" y1="48000" x2="20150" y2="49800"/>
                        <a14:foregroundMark x1="20350" y1="46600" x2="20262" y2="48000"/>
                        <a14:foregroundMark x1="20425" y1="45400" x2="20350" y2="46600"/>
                        <a14:foregroundMark x1="20462" y1="44800" x2="20425" y2="45400"/>
                        <a14:foregroundMark x1="20525" y1="43800" x2="20462" y2="44800"/>
                        <a14:foregroundMark x1="20681" y1="41298" x2="20525" y2="43800"/>
                        <a14:foregroundMark x1="20850" y1="38600" x2="20819" y2="39092"/>
                        <a14:foregroundMark x1="20863" y1="38400" x2="20850" y2="38600"/>
                        <a14:foregroundMark x1="20888" y1="38000" x2="20863" y2="38400"/>
                        <a14:foregroundMark x1="20898" y1="37835" x2="20888" y2="38000"/>
                        <a14:foregroundMark x1="21445" y1="29084" x2="21398" y2="29840"/>
                        <a14:foregroundMark x1="76378" y1="16760" x2="75800" y2="21000"/>
                        <a14:foregroundMark x1="75800" y1="21000" x2="77800" y2="36200"/>
                        <a14:foregroundMark x1="77800" y1="36200" x2="77200" y2="38400"/>
                        <a14:foregroundMark x1="73291" y1="10118" x2="74940" y2="11355"/>
                        <a14:foregroundMark x1="23109" y1="11185" x2="22600" y2="11400"/>
                        <a14:foregroundMark x1="23695" y1="12023" x2="21600" y2="13400"/>
                        <a14:foregroundMark x1="21686" y1="15200" x2="21833" y2="18284"/>
                        <a14:foregroundMark x1="21657" y1="14600" x2="21686" y2="15200"/>
                        <a14:foregroundMark x1="21600" y1="13400" x2="21657" y2="14600"/>
                        <a14:foregroundMark x1="24800" y1="10600" x2="24800" y2="10600"/>
                        <a14:foregroundMark x1="24600" y1="10000" x2="24600" y2="10000"/>
                        <a14:foregroundMark x1="25800" y1="9800" x2="25800" y2="9800"/>
                        <a14:foregroundMark x1="27200" y1="9800" x2="24800" y2="9800"/>
                        <a14:foregroundMark x1="21462" y1="14600" x2="21400" y2="14800"/>
                        <a14:foregroundMark x1="22200" y1="12200" x2="21462" y2="14600"/>
                        <a14:foregroundMark x1="21800" y1="13000" x2="26200" y2="10000"/>
                        <a14:foregroundMark x1="20839" y1="29151" x2="21200" y2="33600"/>
                        <a14:foregroundMark x1="21100" y1="21400" x2="20967" y2="21931"/>
                        <a14:foregroundMark x1="22200" y1="17000" x2="21100" y2="21400"/>
                        <a14:foregroundMark x1="22200" y1="24800" x2="22200" y2="24800"/>
                        <a14:foregroundMark x1="22000" y1="31400" x2="21400" y2="23600"/>
                        <a14:foregroundMark x1="21400" y1="23600" x2="21400" y2="23600"/>
                        <a14:foregroundMark x1="20800" y1="37800" x2="21000" y2="22200"/>
                        <a14:backgroundMark x1="29000" y1="7600" x2="58000" y2="6600"/>
                        <a14:backgroundMark x1="56400" y1="8000" x2="74400" y2="8400"/>
                        <a14:backgroundMark x1="77000" y1="10400" x2="79600" y2="15600"/>
                        <a14:backgroundMark x1="77800" y1="11400" x2="73800" y2="9000"/>
                        <a14:backgroundMark x1="28800" y1="8800" x2="26600" y2="8800"/>
                        <a14:backgroundMark x1="24450" y1="9250" x2="22000" y2="9600"/>
                        <a14:backgroundMark x1="27600" y1="8800" x2="26650" y2="8936"/>
                        <a14:backgroundMark x1="20407" y1="33664" x2="20200" y2="37800"/>
                        <a14:backgroundMark x1="19591" y1="24800" x2="19400" y2="26200"/>
                        <a14:backgroundMark x1="19755" y1="23600" x2="19591" y2="24800"/>
                        <a14:backgroundMark x1="20000" y1="21800" x2="19755" y2="23600"/>
                        <a14:backgroundMark x1="19977" y1="25398" x2="20400" y2="29200"/>
                        <a14:backgroundMark x1="19911" y1="24800" x2="19966" y2="25294"/>
                        <a14:backgroundMark x1="19800" y1="23800" x2="19911" y2="24800"/>
                        <a14:backgroundMark x1="19800" y1="38600" x2="19800" y2="38600"/>
                        <a14:backgroundMark x1="20200" y1="38400" x2="20200" y2="38400"/>
                        <a14:backgroundMark x1="19800" y1="38000" x2="19800" y2="38000"/>
                        <a14:backgroundMark x1="19800" y1="39000" x2="19600" y2="41200"/>
                        <a14:backgroundMark x1="19600" y1="50800" x2="19600" y2="53400"/>
                        <a14:backgroundMark x1="20800" y1="14600" x2="20800" y2="14600"/>
                        <a14:backgroundMark x1="20800" y1="15200" x2="20800" y2="15200"/>
                        <a14:backgroundMark x1="20200" y1="21400" x2="20200" y2="21400"/>
                        <a14:backgroundMark x1="20400" y1="22200" x2="20400" y2="22200"/>
                        <a14:backgroundMark x1="20400" y1="21800" x2="20400" y2="21800"/>
                        <a14:backgroundMark x1="20400" y1="21400" x2="20400" y2="21400"/>
                        <a14:backgroundMark x1="19800" y1="50400" x2="19800" y2="50400"/>
                        <a14:backgroundMark x1="19600" y1="49800" x2="19600" y2="49800"/>
                        <a14:backgroundMark x1="19800" y1="48000" x2="19800" y2="48000"/>
                        <a14:backgroundMark x1="19600" y1="46600" x2="19600" y2="46600"/>
                        <a14:backgroundMark x1="19600" y1="45400" x2="19600" y2="45400"/>
                        <a14:backgroundMark x1="19800" y1="44800" x2="19800" y2="44800"/>
                        <a14:backgroundMark x1="19800" y1="43800" x2="19800" y2="43800"/>
                        <a14:backgroundMark x1="19600" y1="52000" x2="19400" y2="41200"/>
                        <a14:backgroundMark x1="19400" y1="51400" x2="19200" y2="38600"/>
                        <a14:backgroundMark x1="45200" y1="92000" x2="56800" y2="91600"/>
                        <a14:backgroundMark x1="50400" y1="91600" x2="60800" y2="90800"/>
                        <a14:backgroundMark x1="44200" y1="91400" x2="46800" y2="92200"/>
                        <a14:backgroundMark x1="60000" y1="90600" x2="63600" y2="90800"/>
                        <a14:backgroundMark x1="23200" y1="90000" x2="21200" y2="89800"/>
                        <a14:backgroundMark x1="23200" y1="89600" x2="22000" y2="89200"/>
                        <a14:backgroundMark x1="23000" y1="89600" x2="22000" y2="89000"/>
                        <a14:backgroundMark x1="23800" y1="90000" x2="22800" y2="8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5885" r="19828" b="8400"/>
          <a:stretch/>
        </p:blipFill>
        <p:spPr bwMode="auto">
          <a:xfrm rot="1217686">
            <a:off x="8489269" y="-1843563"/>
            <a:ext cx="4149957" cy="56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25855E-ADD9-44B8-86A4-97C2EDC9C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54" b="94675" l="6426" r="95181">
                        <a14:foregroundMark x1="37349" y1="44970" x2="40964" y2="54142"/>
                        <a14:foregroundMark x1="33333" y1="40828" x2="58635" y2="55621"/>
                        <a14:foregroundMark x1="55823" y1="41420" x2="59036" y2="54142"/>
                        <a14:foregroundMark x1="63052" y1="41420" x2="61847" y2="55621"/>
                        <a14:foregroundMark x1="65863" y1="42899" x2="42570" y2="56213"/>
                        <a14:foregroundMark x1="46185" y1="10651" x2="60241" y2="12426"/>
                        <a14:foregroundMark x1="61044" y1="8876" x2="81124" y2="9763"/>
                        <a14:foregroundMark x1="83133" y1="8876" x2="95181" y2="25148"/>
                        <a14:foregroundMark x1="95181" y1="25148" x2="92369" y2="85799"/>
                        <a14:foregroundMark x1="92369" y1="85799" x2="65863" y2="91716"/>
                        <a14:foregroundMark x1="65863" y1="91716" x2="51004" y2="88166"/>
                        <a14:foregroundMark x1="41365" y1="94675" x2="32932" y2="65976"/>
                        <a14:foregroundMark x1="8835" y1="89645" x2="8032" y2="27811"/>
                        <a14:foregroundMark x1="8032" y1="27811" x2="11647" y2="15680"/>
                        <a14:foregroundMark x1="7631" y1="20710" x2="7631" y2="20710"/>
                        <a14:foregroundMark x1="7631" y1="15680" x2="7631" y2="15680"/>
                        <a14:foregroundMark x1="7631" y1="15680" x2="7631" y2="15680"/>
                        <a14:foregroundMark x1="9237" y1="13609" x2="34137" y2="7692"/>
                        <a14:foregroundMark x1="34137" y1="7692" x2="75100" y2="5917"/>
                        <a14:foregroundMark x1="78715" y1="7692" x2="95181" y2="23077"/>
                        <a14:foregroundMark x1="95181" y1="23077" x2="92369" y2="49112"/>
                        <a14:foregroundMark x1="45382" y1="95266" x2="18072" y2="93491"/>
                        <a14:foregroundMark x1="18072" y1="93491" x2="6827" y2="85799"/>
                        <a14:foregroundMark x1="77007" y1="5246" x2="77510" y2="8580"/>
                        <a14:backgroundMark x1="6827" y1="2959" x2="59839" y2="0"/>
                        <a14:backgroundMark x1="59839" y1="0" x2="89157" y2="1479"/>
                        <a14:backgroundMark x1="89157" y1="1479" x2="72289" y2="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1006">
            <a:off x="6902901" y="3423528"/>
            <a:ext cx="3708335" cy="503380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C35760-8229-4E42-BA7E-14D7B699DFC3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8" name="자유형 30">
              <a:extLst>
                <a:ext uri="{FF2B5EF4-FFF2-40B4-BE49-F238E27FC236}">
                  <a16:creationId xmlns:a16="http://schemas.microsoft.com/office/drawing/2014/main" id="{789E165B-99F6-4C65-B4E4-BD24EFF9B783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617319C-EF05-4C7C-9796-D0502C170ABF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51AA91-2BF6-4CCF-895E-CBC89D82C9B4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830EF7-EB1E-4C38-B852-433762C92926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BE3E3F-157F-416C-927B-579A2B8E5865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A49B3E8-94C8-4F55-879C-AEF48004A764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3C78A2-3176-409B-B440-5F5671B775A4}"/>
              </a:ext>
            </a:extLst>
          </p:cNvPr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00FAD7-2BDE-402A-BA38-EBF5DE5CD5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BD3A137-5A4E-4716-9FDC-0F9D613887FB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32" name="자유형 35">
              <a:extLst>
                <a:ext uri="{FF2B5EF4-FFF2-40B4-BE49-F238E27FC236}">
                  <a16:creationId xmlns:a16="http://schemas.microsoft.com/office/drawing/2014/main" id="{2A4DF7DA-9962-46AC-9767-22EA9BDCCCBC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732F0DE-2654-42E7-B310-609D6A01D3AA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08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19271 -0.45138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225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27604 0.73149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3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0.12604 -0.61042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0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862 0.52732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4" y="26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015449"/>
            <a:ext cx="954107" cy="3003580"/>
            <a:chOff x="8869508" y="2187544"/>
            <a:chExt cx="954107" cy="30035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146507" y="2187544"/>
              <a:ext cx="677108" cy="218521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P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U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B</a:t>
              </a:r>
            </a:p>
            <a:p>
              <a:pPr algn="ctr">
                <a:lnSpc>
                  <a:spcPct val="70000"/>
                </a:lnSpc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이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란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?</a:t>
              </a: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887868-CE42-44EE-BEAE-7E8EAF6313BC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122" name="Picture 2" descr="https://ncc-phinf.pstatic.net/ncc01/2011/3/17/221/img_01.jpg?type=w646">
            <a:extLst>
              <a:ext uri="{FF2B5EF4-FFF2-40B4-BE49-F238E27FC236}">
                <a16:creationId xmlns:a16="http://schemas.microsoft.com/office/drawing/2014/main" id="{DC45C439-5934-40F0-B978-DD49842E8F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1923" r="11336" b="-128"/>
          <a:stretch/>
        </p:blipFill>
        <p:spPr bwMode="auto">
          <a:xfrm>
            <a:off x="3824623" y="1898294"/>
            <a:ext cx="1694576" cy="22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B6BDFFD-6E9B-4AC1-89A8-63E3F702B0CA}"/>
              </a:ext>
            </a:extLst>
          </p:cNvPr>
          <p:cNvGrpSpPr/>
          <p:nvPr/>
        </p:nvGrpSpPr>
        <p:grpSpPr>
          <a:xfrm>
            <a:off x="6096000" y="512659"/>
            <a:ext cx="4698718" cy="4994607"/>
            <a:chOff x="4393469" y="345339"/>
            <a:chExt cx="4698718" cy="4994607"/>
          </a:xfrm>
        </p:grpSpPr>
        <p:pic>
          <p:nvPicPr>
            <p:cNvPr id="5124" name="Picture 4" descr="https://cdn.discordapp.com/attachments/804146742777741352/804155372494520340/OEBStructure.png">
              <a:extLst>
                <a:ext uri="{FF2B5EF4-FFF2-40B4-BE49-F238E27FC236}">
                  <a16:creationId xmlns:a16="http://schemas.microsoft.com/office/drawing/2014/main" id="{79AECDBC-CC03-4AA4-A42E-1E02B7A2A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469" y="345339"/>
              <a:ext cx="4698718" cy="4825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7A03AE-DFAA-47EB-BFBF-B126D6EDE379}"/>
                </a:ext>
              </a:extLst>
            </p:cNvPr>
            <p:cNvSpPr txBox="1"/>
            <p:nvPr/>
          </p:nvSpPr>
          <p:spPr>
            <a:xfrm>
              <a:off x="5869031" y="5001392"/>
              <a:ext cx="1747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&lt;ePUB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파일 구조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&gt;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139509-935D-45FE-A4B8-94C0F940BB05}"/>
              </a:ext>
            </a:extLst>
          </p:cNvPr>
          <p:cNvSpPr txBox="1"/>
          <p:nvPr/>
        </p:nvSpPr>
        <p:spPr>
          <a:xfrm>
            <a:off x="3699793" y="5944203"/>
            <a:ext cx="614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국제 디지털 출판 포럼에서 제정한 개방형 자유 전자서적 표준</a:t>
            </a:r>
            <a:endParaRPr lang="ko-KR" altLang="en-US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47ADBBA-0A06-44A6-B767-315879B59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651F48-7313-4B3B-A0C4-8F42387C38E5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7" name="자유형 30">
              <a:extLst>
                <a:ext uri="{FF2B5EF4-FFF2-40B4-BE49-F238E27FC236}">
                  <a16:creationId xmlns:a16="http://schemas.microsoft.com/office/drawing/2014/main" id="{D1869FDC-87A2-4C15-BD99-706586BBCA15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AC114C5-984A-44B5-BB34-C02D14514A50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0C50363-02DB-43EE-96B6-742D098452ED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7776A4FD-F495-49A0-A3FB-81A7A386A50A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7BC791D-DE72-4450-BC42-0E87D3DA5F59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9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294" y="1291739"/>
            <a:ext cx="7228644" cy="50639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15815" r="2765" b="22893"/>
          <a:stretch/>
        </p:blipFill>
        <p:spPr>
          <a:xfrm>
            <a:off x="2446162" y="97131"/>
            <a:ext cx="2822530" cy="97962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A55C0F-00B1-4657-8364-9450E3E82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2DCC9BC5-9FB8-41D7-AF3D-191C010B0615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9" name="자유형 30">
              <a:extLst>
                <a:ext uri="{FF2B5EF4-FFF2-40B4-BE49-F238E27FC236}">
                  <a16:creationId xmlns:a16="http://schemas.microsoft.com/office/drawing/2014/main" id="{F6C6FBB9-B16D-4011-B04B-8C4A3FBE8AC9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014DD4B-1F22-41E1-9695-86867D0A43F9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BBEFC5-2D11-455E-940E-ECC384D2C51B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23" name="자유형 35">
              <a:extLst>
                <a:ext uri="{FF2B5EF4-FFF2-40B4-BE49-F238E27FC236}">
                  <a16:creationId xmlns:a16="http://schemas.microsoft.com/office/drawing/2014/main" id="{87C01A5A-C14E-4D52-BAF5-EF612B662E35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56AE458-FA23-4DD2-AED7-3611D2F5D102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E8B2DF-AE83-420A-8785-64C371C99C05}"/>
              </a:ext>
            </a:extLst>
          </p:cNvPr>
          <p:cNvSpPr/>
          <p:nvPr/>
        </p:nvSpPr>
        <p:spPr>
          <a:xfrm>
            <a:off x="1409700" y="0"/>
            <a:ext cx="10782299" cy="6858000"/>
          </a:xfrm>
          <a:prstGeom prst="rect">
            <a:avLst/>
          </a:prstGeom>
          <a:solidFill>
            <a:srgbClr val="433E8A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solidFill>
                  <a:srgbClr val="F8F9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시인과나" panose="02020600000000000000" pitchFamily="18" charset="-127"/>
                <a:ea typeface="DX시인과나" panose="02020600000000000000" pitchFamily="18" charset="-127"/>
              </a:rPr>
              <a:t>77,000</a:t>
            </a:r>
            <a:r>
              <a:rPr lang="ko-KR" altLang="en-US" sz="4800" b="1" dirty="0">
                <a:solidFill>
                  <a:srgbClr val="F8F9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시인과나" panose="02020600000000000000" pitchFamily="18" charset="-127"/>
                <a:ea typeface="DX시인과나" panose="02020600000000000000" pitchFamily="18" charset="-127"/>
              </a:rPr>
              <a:t>원의 금액</a:t>
            </a:r>
            <a:endParaRPr lang="en-US" altLang="ko-KR" sz="4800" b="1" dirty="0">
              <a:solidFill>
                <a:srgbClr val="F8F9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DBB4A6-AD9A-48F8-9F31-78FE8423F3F0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64A14E-CB76-470A-AB01-92E221B88046}"/>
                </a:ext>
              </a:extLst>
            </p:cNvPr>
            <p:cNvSpPr txBox="1"/>
            <p:nvPr/>
          </p:nvSpPr>
          <p:spPr>
            <a:xfrm>
              <a:off x="9019721" y="2334150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기존 서비스와의 차별점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CC7E25-7C99-4A8D-A09B-94F27C13D905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B1BD129-A10A-4C85-9182-EC9137BFA8B8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95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https://cdn.discordapp.com/attachments/804146742777741352/804339460720164894/lwddU3t4juGsd8yB8tSFQ9KzT51X5lI37heELww-qs4-xN69by9aOunxsPfRW5EobDYQecAzvIl7jT84usfTDptkR3KoM0kLmvF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69" y="1142478"/>
            <a:ext cx="7205367" cy="553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804146742777741352/804339436178374656/Sigil-And-Its-Origin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81" b="80906" l="22612" r="82146">
                        <a14:foregroundMark x1="30565" y1="39548" x2="30565" y2="39548"/>
                        <a14:foregroundMark x1="42857" y1="40678" x2="42857" y2="40678"/>
                        <a14:foregroundMark x1="48505" y1="45763" x2="48505" y2="45763"/>
                        <a14:foregroundMark x1="62791" y1="45763" x2="62791" y2="45763"/>
                        <a14:foregroundMark x1="69435" y1="45198" x2="69435" y2="45763"/>
                        <a14:foregroundMark x1="69103" y1="47458" x2="69103" y2="47458"/>
                        <a14:foregroundMark x1="57475" y1="37288" x2="57475" y2="37288"/>
                        <a14:foregroundMark x1="52159" y1="35593" x2="52159" y2="35593"/>
                        <a14:foregroundMark x1="54817" y1="42373" x2="54817" y2="42373"/>
                        <a14:foregroundMark x1="52159" y1="42373" x2="52159" y2="42373"/>
                        <a14:foregroundMark x1="53156" y1="45763" x2="53156" y2="45763"/>
                        <a14:foregroundMark x1="53488" y1="54802" x2="53488" y2="54802"/>
                        <a14:foregroundMark x1="72425" y1="42373" x2="72425" y2="42373"/>
                        <a14:backgroundMark x1="37542" y1="39548" x2="37542" y2="39548"/>
                        <a14:backgroundMark x1="60133" y1="47458" x2="60133" y2="47458"/>
                        <a14:backgroundMark x1="37874" y1="55367" x2="37874" y2="55367"/>
                        <a14:backgroundMark x1="50166" y1="48588" x2="50166" y2="48588"/>
                        <a14:backgroundMark x1="72425" y1="60452" x2="72425" y2="60452"/>
                        <a14:backgroundMark x1="54153" y1="58757" x2="54153" y2="58757"/>
                        <a14:backgroundMark x1="65449" y1="45763" x2="65449" y2="45763"/>
                        <a14:backgroundMark x1="52159" y1="37288" x2="52159" y2="37288"/>
                        <a14:backgroundMark x1="53156" y1="44068" x2="53156" y2="44068"/>
                        <a14:backgroundMark x1="72425" y1="54237" x2="72425" y2="54237"/>
                        <a14:backgroundMark x1="73422" y1="43503" x2="73422" y2="43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70" t="17991" r="10412" b="12103"/>
          <a:stretch/>
        </p:blipFill>
        <p:spPr bwMode="auto">
          <a:xfrm>
            <a:off x="2623231" y="91073"/>
            <a:ext cx="2507874" cy="138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838ECD-C6D4-496B-A81C-C9386C4B3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23FE82-BF71-4965-99DB-179E2118E673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3" name="자유형 30">
              <a:extLst>
                <a:ext uri="{FF2B5EF4-FFF2-40B4-BE49-F238E27FC236}">
                  <a16:creationId xmlns:a16="http://schemas.microsoft.com/office/drawing/2014/main" id="{37E04975-820E-4E7D-A02D-701E24C04A0A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051AA19-7546-46EF-AF9C-BAD6E436D814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3132C8-C884-4089-BF34-132D4D3399F9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8" name="자유형 35">
              <a:extLst>
                <a:ext uri="{FF2B5EF4-FFF2-40B4-BE49-F238E27FC236}">
                  <a16:creationId xmlns:a16="http://schemas.microsoft.com/office/drawing/2014/main" id="{1BEE1193-2E00-4A4D-AA02-32017168A73E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DD4F14A-7CD1-4B61-880E-F088B850A531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1B2590-FA20-4BAD-BDF0-25B4B2250208}"/>
              </a:ext>
            </a:extLst>
          </p:cNvPr>
          <p:cNvSpPr/>
          <p:nvPr/>
        </p:nvSpPr>
        <p:spPr>
          <a:xfrm>
            <a:off x="1409701" y="0"/>
            <a:ext cx="10791055" cy="6858000"/>
          </a:xfrm>
          <a:prstGeom prst="rect">
            <a:avLst/>
          </a:prstGeom>
          <a:solidFill>
            <a:srgbClr val="433E8A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태그를 직접 입혀야 한다는 부담감</a:t>
            </a:r>
            <a:endParaRPr lang="en-US" altLang="ko-KR" sz="4800" b="1" dirty="0">
              <a:solidFill>
                <a:srgbClr val="F8F9F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58A1F0-1385-4F11-8912-82CF61C1EB1F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08F88A-3503-4384-BF02-B71EDD265FCB}"/>
                </a:ext>
              </a:extLst>
            </p:cNvPr>
            <p:cNvSpPr txBox="1"/>
            <p:nvPr/>
          </p:nvSpPr>
          <p:spPr>
            <a:xfrm>
              <a:off x="9019721" y="2334150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기존 서비스와의 차별점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5CBBF6-74EF-4A4D-B822-7516FAD99E2A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F48CA00-EF1B-4AB0-96F9-AE72785E7BBE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7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2442DB-E67B-4413-98C8-4A5CE0AE3CCB}"/>
              </a:ext>
            </a:extLst>
          </p:cNvPr>
          <p:cNvSpPr txBox="1"/>
          <p:nvPr/>
        </p:nvSpPr>
        <p:spPr>
          <a:xfrm>
            <a:off x="1708689" y="1159221"/>
            <a:ext cx="615553" cy="249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99B0627-D198-4B91-9162-CB7E5788905B}"/>
              </a:ext>
            </a:extLst>
          </p:cNvPr>
          <p:cNvSpPr/>
          <p:nvPr/>
        </p:nvSpPr>
        <p:spPr>
          <a:xfrm>
            <a:off x="3200400" y="1847565"/>
            <a:ext cx="7934325" cy="37436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57">
            <a:extLst>
              <a:ext uri="{FF2B5EF4-FFF2-40B4-BE49-F238E27FC236}">
                <a16:creationId xmlns:a16="http://schemas.microsoft.com/office/drawing/2014/main" id="{4D55C788-3012-4262-B6DC-820974D43148}"/>
              </a:ext>
            </a:extLst>
          </p:cNvPr>
          <p:cNvSpPr/>
          <p:nvPr/>
        </p:nvSpPr>
        <p:spPr>
          <a:xfrm rot="2700000">
            <a:off x="3127757" y="1548948"/>
            <a:ext cx="446439" cy="892878"/>
          </a:xfrm>
          <a:custGeom>
            <a:avLst/>
            <a:gdLst>
              <a:gd name="connsiteX0" fmla="*/ 0 w 744472"/>
              <a:gd name="connsiteY0" fmla="*/ 744472 h 1488944"/>
              <a:gd name="connsiteX1" fmla="*/ 744472 w 744472"/>
              <a:gd name="connsiteY1" fmla="*/ 0 h 1488944"/>
              <a:gd name="connsiteX2" fmla="*/ 744472 w 744472"/>
              <a:gd name="connsiteY2" fmla="*/ 1488944 h 1488944"/>
              <a:gd name="connsiteX3" fmla="*/ 0 w 744472"/>
              <a:gd name="connsiteY3" fmla="*/ 744472 h 148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472" h="1488944">
                <a:moveTo>
                  <a:pt x="0" y="744472"/>
                </a:moveTo>
                <a:lnTo>
                  <a:pt x="744472" y="0"/>
                </a:lnTo>
                <a:lnTo>
                  <a:pt x="744472" y="1488944"/>
                </a:lnTo>
                <a:lnTo>
                  <a:pt x="0" y="744472"/>
                </a:lnTo>
                <a:close/>
              </a:path>
            </a:pathLst>
          </a:custGeom>
          <a:solidFill>
            <a:srgbClr val="433E8A"/>
          </a:solidFill>
          <a:ln>
            <a:noFill/>
          </a:ln>
          <a:effectLst>
            <a:outerShdw blurRad="50800" dist="38100" dir="2700000" sx="94000" sy="9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189020-8DF1-4725-B917-093767E76DB5}"/>
              </a:ext>
            </a:extLst>
          </p:cNvPr>
          <p:cNvGrpSpPr/>
          <p:nvPr/>
        </p:nvGrpSpPr>
        <p:grpSpPr>
          <a:xfrm>
            <a:off x="6587490" y="2814348"/>
            <a:ext cx="3563027" cy="1810043"/>
            <a:chOff x="5386048" y="2828285"/>
            <a:chExt cx="3563027" cy="181004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413E0-386F-4EE5-A260-ED41CB05D3E4}"/>
                </a:ext>
              </a:extLst>
            </p:cNvPr>
            <p:cNvSpPr txBox="1"/>
            <p:nvPr/>
          </p:nvSpPr>
          <p:spPr>
            <a:xfrm>
              <a:off x="5386048" y="2828285"/>
              <a:ext cx="35630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DABOOK</a:t>
              </a:r>
              <a:endParaRPr lang="ko-KR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341A5E-6B45-4BC2-8208-D1FB3520642E}"/>
                </a:ext>
              </a:extLst>
            </p:cNvPr>
            <p:cNvSpPr txBox="1"/>
            <p:nvPr/>
          </p:nvSpPr>
          <p:spPr>
            <a:xfrm>
              <a:off x="5922831" y="3930442"/>
              <a:ext cx="24894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ePUB </a:t>
              </a:r>
              <a:r>
                <a:rPr lang="ko-KR" altLang="en-US" sz="2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파일 제작  </a:t>
              </a:r>
              <a:endPara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r>
                <a:rPr lang="en-US" altLang="ko-KR" sz="2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Desktop</a:t>
              </a:r>
              <a:r>
                <a:rPr lang="ko-KR" altLang="en-US" sz="2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en-US" altLang="ko-KR" sz="20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Application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6CB85A2-3F44-4C79-AA30-77589359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871A94-BA64-4EE1-A083-AB27458DA76B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2" name="자유형 30">
              <a:extLst>
                <a:ext uri="{FF2B5EF4-FFF2-40B4-BE49-F238E27FC236}">
                  <a16:creationId xmlns:a16="http://schemas.microsoft.com/office/drawing/2014/main" id="{903F3D9E-E9FF-4C83-B98C-43D0525E1794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F6C01E8-C853-47A9-8750-5BBCF47A8D88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E576D4-942C-4435-83B0-6C478C3D3382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5" name="자유형 35">
              <a:extLst>
                <a:ext uri="{FF2B5EF4-FFF2-40B4-BE49-F238E27FC236}">
                  <a16:creationId xmlns:a16="http://schemas.microsoft.com/office/drawing/2014/main" id="{CE5CD03E-0F34-473C-9947-BBF7D296DE18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EC1B107-65CE-4DAA-8233-A9B02909FA2A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58" y="2618596"/>
            <a:ext cx="2224407" cy="22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17539 0.002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E78A83-F063-45B6-824D-2CD48FECE1E7}"/>
              </a:ext>
            </a:extLst>
          </p:cNvPr>
          <p:cNvGrpSpPr/>
          <p:nvPr/>
        </p:nvGrpSpPr>
        <p:grpSpPr>
          <a:xfrm>
            <a:off x="1583033" y="1142478"/>
            <a:ext cx="827321" cy="2876551"/>
            <a:chOff x="8869508" y="2314573"/>
            <a:chExt cx="827321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AF5D5-2556-4B6A-BB6B-A00AD463ABE2}"/>
                </a:ext>
              </a:extLst>
            </p:cNvPr>
            <p:cNvSpPr txBox="1"/>
            <p:nvPr/>
          </p:nvSpPr>
          <p:spPr>
            <a:xfrm>
              <a:off x="9019721" y="2319338"/>
              <a:ext cx="677108" cy="12319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: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개발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도구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</a:t>
              </a:r>
            </a:p>
            <a:p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002098-EB23-4AA7-8A06-609084780B8B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D5A08977-87AB-4F3E-B863-59549609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1748B00-BF94-4B37-A1F4-09934E26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228" y="1212972"/>
            <a:ext cx="7363176" cy="459096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F263748-11A3-4D42-958D-3505BC47F3D6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1" name="자유형 30">
              <a:extLst>
                <a:ext uri="{FF2B5EF4-FFF2-40B4-BE49-F238E27FC236}">
                  <a16:creationId xmlns:a16="http://schemas.microsoft.com/office/drawing/2014/main" id="{1636DC96-8882-4028-9D14-845E6C6AED24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B5EB139-E161-4C68-AADE-5891B859F94D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0A8D5A-4992-423A-A4E7-C5A71692CDC7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4" name="자유형 35">
              <a:extLst>
                <a:ext uri="{FF2B5EF4-FFF2-40B4-BE49-F238E27FC236}">
                  <a16:creationId xmlns:a16="http://schemas.microsoft.com/office/drawing/2014/main" id="{678507FE-66B7-4506-BD27-5756BD477D3C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028FC8D-E753-4D2F-885D-AF4CF88100DF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육각형 1">
            <a:extLst>
              <a:ext uri="{FF2B5EF4-FFF2-40B4-BE49-F238E27FC236}">
                <a16:creationId xmlns:a16="http://schemas.microsoft.com/office/drawing/2014/main" id="{8F06012E-CDF2-487F-94C2-3218CAA3A878}"/>
              </a:ext>
            </a:extLst>
          </p:cNvPr>
          <p:cNvSpPr/>
          <p:nvPr/>
        </p:nvSpPr>
        <p:spPr>
          <a:xfrm>
            <a:off x="6195060" y="2800350"/>
            <a:ext cx="1600200" cy="1383030"/>
          </a:xfrm>
          <a:prstGeom prst="hexagon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BBB95CBF-B645-4A8A-9112-5E1E2D6CB333}"/>
              </a:ext>
            </a:extLst>
          </p:cNvPr>
          <p:cNvSpPr/>
          <p:nvPr/>
        </p:nvSpPr>
        <p:spPr>
          <a:xfrm>
            <a:off x="9046054" y="4363760"/>
            <a:ext cx="1600200" cy="1383030"/>
          </a:xfrm>
          <a:prstGeom prst="hexagon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24750" y="2535270"/>
            <a:ext cx="2114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시연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자유형 35">
            <a:extLst>
              <a:ext uri="{FF2B5EF4-FFF2-40B4-BE49-F238E27FC236}">
                <a16:creationId xmlns:a16="http://schemas.microsoft.com/office/drawing/2014/main" id="{265CCF20-47F8-4255-91D6-443807609B93}"/>
              </a:ext>
            </a:extLst>
          </p:cNvPr>
          <p:cNvSpPr/>
          <p:nvPr/>
        </p:nvSpPr>
        <p:spPr>
          <a:xfrm>
            <a:off x="546067" y="6213144"/>
            <a:ext cx="160704" cy="320832"/>
          </a:xfrm>
          <a:custGeom>
            <a:avLst/>
            <a:gdLst>
              <a:gd name="connsiteX0" fmla="*/ 273324 w 273815"/>
              <a:gd name="connsiteY0" fmla="*/ 0 h 546648"/>
              <a:gd name="connsiteX1" fmla="*/ 273815 w 273815"/>
              <a:gd name="connsiteY1" fmla="*/ 50 h 546648"/>
              <a:gd name="connsiteX2" fmla="*/ 273815 w 273815"/>
              <a:gd name="connsiteY2" fmla="*/ 546599 h 546648"/>
              <a:gd name="connsiteX3" fmla="*/ 273324 w 273815"/>
              <a:gd name="connsiteY3" fmla="*/ 546648 h 546648"/>
              <a:gd name="connsiteX4" fmla="*/ 0 w 273815"/>
              <a:gd name="connsiteY4" fmla="*/ 273324 h 546648"/>
              <a:gd name="connsiteX5" fmla="*/ 273324 w 273815"/>
              <a:gd name="connsiteY5" fmla="*/ 0 h 54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3815" h="546648">
                <a:moveTo>
                  <a:pt x="273324" y="0"/>
                </a:moveTo>
                <a:lnTo>
                  <a:pt x="273815" y="50"/>
                </a:lnTo>
                <a:lnTo>
                  <a:pt x="273815" y="546599"/>
                </a:lnTo>
                <a:lnTo>
                  <a:pt x="273324" y="546648"/>
                </a:lnTo>
                <a:cubicBezTo>
                  <a:pt x="122371" y="546648"/>
                  <a:pt x="0" y="424277"/>
                  <a:pt x="0" y="273324"/>
                </a:cubicBezTo>
                <a:cubicBezTo>
                  <a:pt x="0" y="122371"/>
                  <a:pt x="122371" y="0"/>
                  <a:pt x="2733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24750" y="2535270"/>
            <a:ext cx="2114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자유형 43">
            <a:extLst>
              <a:ext uri="{FF2B5EF4-FFF2-40B4-BE49-F238E27FC236}">
                <a16:creationId xmlns:a16="http://schemas.microsoft.com/office/drawing/2014/main" id="{58ABC585-A2B2-4B8E-AC28-39597F1A8CC7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82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89F25B6-45B1-4D5C-9CA1-0CA5AB33442F}"/>
              </a:ext>
            </a:extLst>
          </p:cNvPr>
          <p:cNvSpPr txBox="1"/>
          <p:nvPr/>
        </p:nvSpPr>
        <p:spPr>
          <a:xfrm>
            <a:off x="1668895" y="1105709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86CBDA-F903-4292-93D9-4266298E6A78}"/>
              </a:ext>
            </a:extLst>
          </p:cNvPr>
          <p:cNvSpPr txBox="1"/>
          <p:nvPr/>
        </p:nvSpPr>
        <p:spPr>
          <a:xfrm>
            <a:off x="5829581" y="5497712"/>
            <a:ext cx="2743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꾸준히 증가하는 판매량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자유형 43">
            <a:extLst>
              <a:ext uri="{FF2B5EF4-FFF2-40B4-BE49-F238E27FC236}">
                <a16:creationId xmlns:a16="http://schemas.microsoft.com/office/drawing/2014/main" id="{33766955-8B78-492E-870A-A6EA30504317}"/>
              </a:ext>
            </a:extLst>
          </p:cNvPr>
          <p:cNvSpPr/>
          <p:nvPr/>
        </p:nvSpPr>
        <p:spPr>
          <a:xfrm rot="19789330" flipH="1">
            <a:off x="1708673" y="31610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자유형 43">
            <a:extLst>
              <a:ext uri="{FF2B5EF4-FFF2-40B4-BE49-F238E27FC236}">
                <a16:creationId xmlns:a16="http://schemas.microsoft.com/office/drawing/2014/main" id="{76355F70-098F-4280-91EB-4E1E7404EE8A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611" y="1171288"/>
            <a:ext cx="9220999" cy="403132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6D3AC2-077A-4D40-B8F5-FDE688FC6B2E}"/>
              </a:ext>
            </a:extLst>
          </p:cNvPr>
          <p:cNvSpPr/>
          <p:nvPr/>
        </p:nvSpPr>
        <p:spPr>
          <a:xfrm>
            <a:off x="3465358" y="1639554"/>
            <a:ext cx="7426760" cy="1405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3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77B3A4-3A79-4A25-8253-8B31BC40BE47}"/>
              </a:ext>
            </a:extLst>
          </p:cNvPr>
          <p:cNvSpPr txBox="1"/>
          <p:nvPr/>
        </p:nvSpPr>
        <p:spPr>
          <a:xfrm>
            <a:off x="5139217" y="5585157"/>
            <a:ext cx="4112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앱스토어 생산성 분야 인기차트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도서 분야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AD0FD5-EB40-4045-AFFF-738BA4F5E284}"/>
              </a:ext>
            </a:extLst>
          </p:cNvPr>
          <p:cNvGrpSpPr/>
          <p:nvPr/>
        </p:nvGrpSpPr>
        <p:grpSpPr>
          <a:xfrm>
            <a:off x="7288276" y="2835415"/>
            <a:ext cx="3804572" cy="1668778"/>
            <a:chOff x="6931146" y="2543984"/>
            <a:chExt cx="3358293" cy="147302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26BDD17-AF14-4A6E-A3A4-32C11454CA80}"/>
                </a:ext>
              </a:extLst>
            </p:cNvPr>
            <p:cNvGrpSpPr/>
            <p:nvPr/>
          </p:nvGrpSpPr>
          <p:grpSpPr>
            <a:xfrm>
              <a:off x="6973277" y="2543984"/>
              <a:ext cx="1302043" cy="1332604"/>
              <a:chOff x="6973277" y="2543984"/>
              <a:chExt cx="1302043" cy="13326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C59753F0-0C5D-4233-9027-01B99C919EDB}"/>
                  </a:ext>
                </a:extLst>
              </p:cNvPr>
              <p:cNvSpPr/>
              <p:nvPr/>
            </p:nvSpPr>
            <p:spPr>
              <a:xfrm>
                <a:off x="6973277" y="2543984"/>
                <a:ext cx="294894" cy="1332604"/>
              </a:xfrm>
              <a:prstGeom prst="rect">
                <a:avLst/>
              </a:prstGeom>
              <a:solidFill>
                <a:srgbClr val="2A2A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B84BDC1F-F968-4AD2-B918-05F6DC0ACA17}"/>
                  </a:ext>
                </a:extLst>
              </p:cNvPr>
              <p:cNvSpPr/>
              <p:nvPr/>
            </p:nvSpPr>
            <p:spPr>
              <a:xfrm>
                <a:off x="7213404" y="2683352"/>
                <a:ext cx="1061916" cy="104281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457438F0-9CCB-4935-8C3C-90A1882D4B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13"/>
            <a:stretch/>
          </p:blipFill>
          <p:spPr bwMode="auto">
            <a:xfrm>
              <a:off x="6931146" y="2543984"/>
              <a:ext cx="3358293" cy="1332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1D172625-6579-4CEB-A5C8-EAE9030F7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837" y="3140545"/>
              <a:ext cx="666977" cy="8764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89F25B6-45B1-4D5C-9CA1-0CA5AB33442F}"/>
              </a:ext>
            </a:extLst>
          </p:cNvPr>
          <p:cNvSpPr txBox="1"/>
          <p:nvPr/>
        </p:nvSpPr>
        <p:spPr>
          <a:xfrm>
            <a:off x="1668895" y="1105709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513B3D-2B04-49E4-B4A5-A215FFC61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1" t="5090" r="42373" b="12000"/>
          <a:stretch/>
        </p:blipFill>
        <p:spPr bwMode="auto">
          <a:xfrm>
            <a:off x="3336778" y="1272843"/>
            <a:ext cx="2899168" cy="3825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FF6944-CDD8-49B9-9B98-C270E5040906}"/>
              </a:ext>
            </a:extLst>
          </p:cNvPr>
          <p:cNvSpPr/>
          <p:nvPr/>
        </p:nvSpPr>
        <p:spPr>
          <a:xfrm>
            <a:off x="3428217" y="4160520"/>
            <a:ext cx="2724933" cy="56007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빨간펜 사진, 이미지, 일러스트, 캘리그라피 - 크라우드픽">
            <a:extLst>
              <a:ext uri="{FF2B5EF4-FFF2-40B4-BE49-F238E27FC236}">
                <a16:creationId xmlns:a16="http://schemas.microsoft.com/office/drawing/2014/main" id="{8A665B6C-445A-4F90-BD52-CBBABB0AF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1" t="61342" r="25109" b="10550"/>
          <a:stretch/>
        </p:blipFill>
        <p:spPr bwMode="auto">
          <a:xfrm rot="21422759">
            <a:off x="5632799" y="3158780"/>
            <a:ext cx="1538092" cy="98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 43">
            <a:extLst>
              <a:ext uri="{FF2B5EF4-FFF2-40B4-BE49-F238E27FC236}">
                <a16:creationId xmlns:a16="http://schemas.microsoft.com/office/drawing/2014/main" id="{2858AB0A-2E00-4318-AE2F-F5BCF934E46E}"/>
              </a:ext>
            </a:extLst>
          </p:cNvPr>
          <p:cNvSpPr/>
          <p:nvPr/>
        </p:nvSpPr>
        <p:spPr>
          <a:xfrm rot="19789330" flipH="1">
            <a:off x="1708673" y="31610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자유형 43">
            <a:extLst>
              <a:ext uri="{FF2B5EF4-FFF2-40B4-BE49-F238E27FC236}">
                <a16:creationId xmlns:a16="http://schemas.microsoft.com/office/drawing/2014/main" id="{0DA57AFF-AEAE-44A2-8393-7365BA41715A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97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90190" y="720838"/>
            <a:ext cx="738664" cy="16920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b="1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목차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986257" y="1756233"/>
            <a:ext cx="615553" cy="3740316"/>
            <a:chOff x="8955370" y="1474619"/>
            <a:chExt cx="615553" cy="3740316"/>
          </a:xfrm>
        </p:grpSpPr>
        <p:sp>
          <p:nvSpPr>
            <p:cNvPr id="18" name="TextBox 17"/>
            <p:cNvSpPr txBox="1"/>
            <p:nvPr/>
          </p:nvSpPr>
          <p:spPr>
            <a:xfrm>
              <a:off x="8955370" y="233838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기대효과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091369" y="1758704"/>
            <a:ext cx="615553" cy="3341852"/>
            <a:chOff x="4387039" y="1483081"/>
            <a:chExt cx="615553" cy="3341852"/>
          </a:xfrm>
        </p:grpSpPr>
        <p:sp>
          <p:nvSpPr>
            <p:cNvPr id="13" name="TextBox 12"/>
            <p:cNvSpPr txBox="1"/>
            <p:nvPr/>
          </p:nvSpPr>
          <p:spPr>
            <a:xfrm>
              <a:off x="4387039" y="2333623"/>
              <a:ext cx="615553" cy="24913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 err="1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소독가들</a:t>
              </a:r>
              <a:endPara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470915" y="1483081"/>
              <a:ext cx="447802" cy="529724"/>
            </a:xfrm>
            <a:custGeom>
              <a:avLst/>
              <a:gdLst>
                <a:gd name="connsiteX0" fmla="*/ 181608 w 447802"/>
                <a:gd name="connsiteY0" fmla="*/ 0 h 529724"/>
                <a:gd name="connsiteX1" fmla="*/ 162816 w 447802"/>
                <a:gd name="connsiteY1" fmla="*/ 15505 h 529724"/>
                <a:gd name="connsiteX2" fmla="*/ 82761 w 447802"/>
                <a:gd name="connsiteY2" fmla="*/ 208774 h 529724"/>
                <a:gd name="connsiteX3" fmla="*/ 356085 w 447802"/>
                <a:gd name="connsiteY3" fmla="*/ 482098 h 529724"/>
                <a:gd name="connsiteX4" fmla="*/ 411169 w 447802"/>
                <a:gd name="connsiteY4" fmla="*/ 476545 h 529724"/>
                <a:gd name="connsiteX5" fmla="*/ 447802 w 447802"/>
                <a:gd name="connsiteY5" fmla="*/ 465174 h 529724"/>
                <a:gd name="connsiteX6" fmla="*/ 426142 w 447802"/>
                <a:gd name="connsiteY6" fmla="*/ 483045 h 529724"/>
                <a:gd name="connsiteX7" fmla="*/ 273324 w 447802"/>
                <a:gd name="connsiteY7" fmla="*/ 529724 h 529724"/>
                <a:gd name="connsiteX8" fmla="*/ 0 w 447802"/>
                <a:gd name="connsiteY8" fmla="*/ 256400 h 529724"/>
                <a:gd name="connsiteX9" fmla="*/ 166934 w 447802"/>
                <a:gd name="connsiteY9" fmla="*/ 4555 h 529724"/>
                <a:gd name="connsiteX10" fmla="*/ 181608 w 447802"/>
                <a:gd name="connsiteY10" fmla="*/ 0 h 52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802" h="529724">
                  <a:moveTo>
                    <a:pt x="181608" y="0"/>
                  </a:moveTo>
                  <a:lnTo>
                    <a:pt x="162816" y="15505"/>
                  </a:lnTo>
                  <a:cubicBezTo>
                    <a:pt x="113354" y="64967"/>
                    <a:pt x="82761" y="133298"/>
                    <a:pt x="82761" y="208774"/>
                  </a:cubicBezTo>
                  <a:cubicBezTo>
                    <a:pt x="82761" y="359727"/>
                    <a:pt x="205132" y="482098"/>
                    <a:pt x="356085" y="482098"/>
                  </a:cubicBezTo>
                  <a:cubicBezTo>
                    <a:pt x="374954" y="482098"/>
                    <a:pt x="393377" y="480186"/>
                    <a:pt x="411169" y="476545"/>
                  </a:cubicBezTo>
                  <a:lnTo>
                    <a:pt x="447802" y="465174"/>
                  </a:lnTo>
                  <a:lnTo>
                    <a:pt x="426142" y="483045"/>
                  </a:lnTo>
                  <a:cubicBezTo>
                    <a:pt x="382520" y="512516"/>
                    <a:pt x="329932" y="529724"/>
                    <a:pt x="273324" y="529724"/>
                  </a:cubicBezTo>
                  <a:cubicBezTo>
                    <a:pt x="122371" y="529724"/>
                    <a:pt x="0" y="407353"/>
                    <a:pt x="0" y="256400"/>
                  </a:cubicBezTo>
                  <a:cubicBezTo>
                    <a:pt x="0" y="143185"/>
                    <a:pt x="68834" y="46048"/>
                    <a:pt x="166934" y="4555"/>
                  </a:cubicBezTo>
                  <a:lnTo>
                    <a:pt x="181608" y="0"/>
                  </a:ln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8587AD7-B1F0-42E3-B82F-959FD9C430EF}"/>
              </a:ext>
            </a:extLst>
          </p:cNvPr>
          <p:cNvGrpSpPr/>
          <p:nvPr/>
        </p:nvGrpSpPr>
        <p:grpSpPr>
          <a:xfrm>
            <a:off x="5223485" y="1581151"/>
            <a:ext cx="1078975" cy="3326431"/>
            <a:chOff x="5443305" y="1283994"/>
            <a:chExt cx="1078975" cy="3532477"/>
          </a:xfrm>
        </p:grpSpPr>
        <p:sp>
          <p:nvSpPr>
            <p:cNvPr id="16" name="TextBox 15"/>
            <p:cNvSpPr txBox="1"/>
            <p:nvPr/>
          </p:nvSpPr>
          <p:spPr>
            <a:xfrm>
              <a:off x="5443305" y="2329922"/>
              <a:ext cx="615553" cy="24865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D9C25FA-5E8F-45D7-B449-FCC223BB0836}"/>
                </a:ext>
              </a:extLst>
            </p:cNvPr>
            <p:cNvGrpSpPr/>
            <p:nvPr/>
          </p:nvGrpSpPr>
          <p:grpSpPr>
            <a:xfrm rot="20709709">
              <a:off x="5523265" y="1283994"/>
              <a:ext cx="999015" cy="766231"/>
              <a:chOff x="2428832" y="5099305"/>
              <a:chExt cx="999015" cy="766231"/>
            </a:xfrm>
          </p:grpSpPr>
          <p:sp>
            <p:nvSpPr>
              <p:cNvPr id="21" name="자유형 30">
                <a:extLst>
                  <a:ext uri="{FF2B5EF4-FFF2-40B4-BE49-F238E27FC236}">
                    <a16:creationId xmlns:a16="http://schemas.microsoft.com/office/drawing/2014/main" id="{1CA3C7B0-5499-455D-B6AF-868D9206EBC2}"/>
                  </a:ext>
                </a:extLst>
              </p:cNvPr>
              <p:cNvSpPr/>
              <p:nvPr/>
            </p:nvSpPr>
            <p:spPr>
              <a:xfrm>
                <a:off x="2428832" y="5214935"/>
                <a:ext cx="273815" cy="546648"/>
              </a:xfrm>
              <a:custGeom>
                <a:avLst/>
                <a:gdLst>
                  <a:gd name="connsiteX0" fmla="*/ 273324 w 273815"/>
                  <a:gd name="connsiteY0" fmla="*/ 0 h 546648"/>
                  <a:gd name="connsiteX1" fmla="*/ 273815 w 273815"/>
                  <a:gd name="connsiteY1" fmla="*/ 50 h 546648"/>
                  <a:gd name="connsiteX2" fmla="*/ 273815 w 273815"/>
                  <a:gd name="connsiteY2" fmla="*/ 546599 h 546648"/>
                  <a:gd name="connsiteX3" fmla="*/ 273324 w 273815"/>
                  <a:gd name="connsiteY3" fmla="*/ 546648 h 546648"/>
                  <a:gd name="connsiteX4" fmla="*/ 0 w 273815"/>
                  <a:gd name="connsiteY4" fmla="*/ 273324 h 546648"/>
                  <a:gd name="connsiteX5" fmla="*/ 273324 w 273815"/>
                  <a:gd name="connsiteY5" fmla="*/ 0 h 54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3815" h="546648">
                    <a:moveTo>
                      <a:pt x="273324" y="0"/>
                    </a:moveTo>
                    <a:lnTo>
                      <a:pt x="273815" y="50"/>
                    </a:lnTo>
                    <a:lnTo>
                      <a:pt x="273815" y="546599"/>
                    </a:lnTo>
                    <a:lnTo>
                      <a:pt x="273324" y="546648"/>
                    </a:lnTo>
                    <a:cubicBezTo>
                      <a:pt x="122371" y="546648"/>
                      <a:pt x="0" y="424277"/>
                      <a:pt x="0" y="273324"/>
                    </a:cubicBezTo>
                    <a:cubicBezTo>
                      <a:pt x="0" y="122371"/>
                      <a:pt x="122371" y="0"/>
                      <a:pt x="273324" y="0"/>
                    </a:cubicBezTo>
                    <a:close/>
                  </a:path>
                </a:pathLst>
              </a:custGeom>
              <a:solidFill>
                <a:srgbClr val="433E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78717B8-A938-477B-A3A3-BF06C70AA807}"/>
                  </a:ext>
                </a:extLst>
              </p:cNvPr>
              <p:cNvSpPr/>
              <p:nvPr/>
            </p:nvSpPr>
            <p:spPr>
              <a:xfrm>
                <a:off x="2572268" y="5099305"/>
                <a:ext cx="855579" cy="766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E0A493-B02E-4B9F-8952-117D5F1C02A2}"/>
              </a:ext>
            </a:extLst>
          </p:cNvPr>
          <p:cNvGrpSpPr/>
          <p:nvPr/>
        </p:nvGrpSpPr>
        <p:grpSpPr>
          <a:xfrm>
            <a:off x="6403974" y="1776872"/>
            <a:ext cx="615553" cy="3872426"/>
            <a:chOff x="7432593" y="1492787"/>
            <a:chExt cx="615553" cy="3872426"/>
          </a:xfrm>
        </p:grpSpPr>
        <p:sp>
          <p:nvSpPr>
            <p:cNvPr id="17" name="TextBox 16"/>
            <p:cNvSpPr txBox="1"/>
            <p:nvPr/>
          </p:nvSpPr>
          <p:spPr>
            <a:xfrm>
              <a:off x="7432593" y="2338384"/>
              <a:ext cx="615553" cy="30268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시연</a:t>
              </a:r>
            </a:p>
          </p:txBody>
        </p:sp>
        <p:sp>
          <p:nvSpPr>
            <p:cNvPr id="25" name="자유형 32">
              <a:extLst>
                <a:ext uri="{FF2B5EF4-FFF2-40B4-BE49-F238E27FC236}">
                  <a16:creationId xmlns:a16="http://schemas.microsoft.com/office/drawing/2014/main" id="{5C8A89CA-D0F5-4788-A889-2D923F94C6A9}"/>
                </a:ext>
              </a:extLst>
            </p:cNvPr>
            <p:cNvSpPr/>
            <p:nvPr/>
          </p:nvSpPr>
          <p:spPr>
            <a:xfrm>
              <a:off x="7603461" y="1492787"/>
              <a:ext cx="273815" cy="546648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2DD0C3-DB1B-4316-A893-9F6DBF690E65}"/>
              </a:ext>
            </a:extLst>
          </p:cNvPr>
          <p:cNvGrpSpPr/>
          <p:nvPr/>
        </p:nvGrpSpPr>
        <p:grpSpPr>
          <a:xfrm>
            <a:off x="7656422" y="1776872"/>
            <a:ext cx="615553" cy="3721970"/>
            <a:chOff x="7608189" y="1479742"/>
            <a:chExt cx="615553" cy="3721970"/>
          </a:xfrm>
        </p:grpSpPr>
        <p:sp>
          <p:nvSpPr>
            <p:cNvPr id="27" name="자유형 43">
              <a:extLst>
                <a:ext uri="{FF2B5EF4-FFF2-40B4-BE49-F238E27FC236}">
                  <a16:creationId xmlns:a16="http://schemas.microsoft.com/office/drawing/2014/main" id="{A1EC577A-3E9E-46D8-A013-47B0B095B3AF}"/>
                </a:ext>
              </a:extLst>
            </p:cNvPr>
            <p:cNvSpPr/>
            <p:nvPr/>
          </p:nvSpPr>
          <p:spPr>
            <a:xfrm rot="19789330" flipH="1">
              <a:off x="7666503" y="1479742"/>
              <a:ext cx="498926" cy="519477"/>
            </a:xfrm>
            <a:custGeom>
              <a:avLst/>
              <a:gdLst>
                <a:gd name="connsiteX0" fmla="*/ 88161 w 498926"/>
                <a:gd name="connsiteY0" fmla="*/ 37088 h 519477"/>
                <a:gd name="connsiteX1" fmla="*/ 67617 w 498926"/>
                <a:gd name="connsiteY1" fmla="*/ 51979 h 519477"/>
                <a:gd name="connsiteX2" fmla="*/ 84173 w 498926"/>
                <a:gd name="connsiteY2" fmla="*/ 41934 h 519477"/>
                <a:gd name="connsiteX3" fmla="*/ 98847 w 498926"/>
                <a:gd name="connsiteY3" fmla="*/ 37379 h 519477"/>
                <a:gd name="connsiteX4" fmla="*/ 80055 w 498926"/>
                <a:gd name="connsiteY4" fmla="*/ 52884 h 519477"/>
                <a:gd name="connsiteX5" fmla="*/ 0 w 498926"/>
                <a:gd name="connsiteY5" fmla="*/ 246154 h 519477"/>
                <a:gd name="connsiteX6" fmla="*/ 273324 w 498926"/>
                <a:gd name="connsiteY6" fmla="*/ 519477 h 519477"/>
                <a:gd name="connsiteX7" fmla="*/ 328408 w 498926"/>
                <a:gd name="connsiteY7" fmla="*/ 513925 h 519477"/>
                <a:gd name="connsiteX8" fmla="*/ 365042 w 498926"/>
                <a:gd name="connsiteY8" fmla="*/ 502553 h 519477"/>
                <a:gd name="connsiteX9" fmla="*/ 348470 w 498926"/>
                <a:gd name="connsiteY9" fmla="*/ 516225 h 519477"/>
                <a:gd name="connsiteX10" fmla="*/ 362953 w 498926"/>
                <a:gd name="connsiteY10" fmla="*/ 509649 h 519477"/>
                <a:gd name="connsiteX11" fmla="*/ 461838 w 498926"/>
                <a:gd name="connsiteY11" fmla="*/ 135972 h 519477"/>
                <a:gd name="connsiteX12" fmla="*/ 88161 w 498926"/>
                <a:gd name="connsiteY12" fmla="*/ 37088 h 51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8926" h="519477">
                  <a:moveTo>
                    <a:pt x="88161" y="37088"/>
                  </a:moveTo>
                  <a:lnTo>
                    <a:pt x="67617" y="51979"/>
                  </a:lnTo>
                  <a:lnTo>
                    <a:pt x="84173" y="41934"/>
                  </a:lnTo>
                  <a:lnTo>
                    <a:pt x="98847" y="37379"/>
                  </a:lnTo>
                  <a:lnTo>
                    <a:pt x="80055" y="52884"/>
                  </a:lnTo>
                  <a:cubicBezTo>
                    <a:pt x="30593" y="102346"/>
                    <a:pt x="0" y="170677"/>
                    <a:pt x="0" y="246154"/>
                  </a:cubicBezTo>
                  <a:cubicBezTo>
                    <a:pt x="0" y="397106"/>
                    <a:pt x="122371" y="519477"/>
                    <a:pt x="273324" y="519477"/>
                  </a:cubicBezTo>
                  <a:cubicBezTo>
                    <a:pt x="292193" y="519477"/>
                    <a:pt x="310616" y="517565"/>
                    <a:pt x="328408" y="513925"/>
                  </a:cubicBezTo>
                  <a:lnTo>
                    <a:pt x="365042" y="502553"/>
                  </a:lnTo>
                  <a:lnTo>
                    <a:pt x="348470" y="516225"/>
                  </a:lnTo>
                  <a:lnTo>
                    <a:pt x="362953" y="509649"/>
                  </a:lnTo>
                  <a:cubicBezTo>
                    <a:pt x="493448" y="433767"/>
                    <a:pt x="537719" y="266467"/>
                    <a:pt x="461838" y="135972"/>
                  </a:cubicBezTo>
                  <a:cubicBezTo>
                    <a:pt x="385956" y="5478"/>
                    <a:pt x="218656" y="-38794"/>
                    <a:pt x="88161" y="37088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B9F007-CA9C-4DA8-BF00-746B3D24465E}"/>
                </a:ext>
              </a:extLst>
            </p:cNvPr>
            <p:cNvSpPr txBox="1"/>
            <p:nvPr/>
          </p:nvSpPr>
          <p:spPr>
            <a:xfrm>
              <a:off x="7608189" y="2325161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성과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E8D917D-5D6E-4D95-9A21-D26772AA2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EC29DE-2D68-420E-BBCB-64AD3FB66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8863276-B477-47E2-B13D-C53F76A9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92" y="733415"/>
            <a:ext cx="7447179" cy="437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916590-AE40-47ED-8B93-A3378D2908CB}"/>
              </a:ext>
            </a:extLst>
          </p:cNvPr>
          <p:cNvSpPr txBox="1"/>
          <p:nvPr/>
        </p:nvSpPr>
        <p:spPr>
          <a:xfrm>
            <a:off x="3411558" y="5443549"/>
            <a:ext cx="7160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contact.dabook.site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Windows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및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macOS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버전으로 다운로드 가능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가장 많이 사용하는 두 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에서 지원하는 프로그램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61DF99B-A835-4DCE-96EC-5EEDA068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59" y="2365351"/>
            <a:ext cx="2897967" cy="22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FD3551-33BB-4490-9D98-04342EFF4F4D}"/>
              </a:ext>
            </a:extLst>
          </p:cNvPr>
          <p:cNvSpPr txBox="1"/>
          <p:nvPr/>
        </p:nvSpPr>
        <p:spPr>
          <a:xfrm>
            <a:off x="1668895" y="1105709"/>
            <a:ext cx="615553" cy="28765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>
                <a:latin typeface="DX시인과나" panose="02020600000000000000" pitchFamily="18" charset="-127"/>
                <a:ea typeface="DX시인과나" panose="02020600000000000000" pitchFamily="18" charset="-127"/>
              </a:rPr>
              <a:t>성과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B3F3917-CACC-4F35-B864-308BB9CEAAD5}"/>
              </a:ext>
            </a:extLst>
          </p:cNvPr>
          <p:cNvSpPr/>
          <p:nvPr/>
        </p:nvSpPr>
        <p:spPr>
          <a:xfrm>
            <a:off x="9638517" y="754998"/>
            <a:ext cx="968524" cy="373571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43">
            <a:extLst>
              <a:ext uri="{FF2B5EF4-FFF2-40B4-BE49-F238E27FC236}">
                <a16:creationId xmlns:a16="http://schemas.microsoft.com/office/drawing/2014/main" id="{8DFE7D98-6B45-4D95-A0D9-70D03887B7B6}"/>
              </a:ext>
            </a:extLst>
          </p:cNvPr>
          <p:cNvSpPr/>
          <p:nvPr/>
        </p:nvSpPr>
        <p:spPr>
          <a:xfrm rot="19789330" flipH="1">
            <a:off x="1708673" y="316109"/>
            <a:ext cx="498926" cy="519477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자유형 43">
            <a:extLst>
              <a:ext uri="{FF2B5EF4-FFF2-40B4-BE49-F238E27FC236}">
                <a16:creationId xmlns:a16="http://schemas.microsoft.com/office/drawing/2014/main" id="{8329C369-C3B0-4C86-8401-1DEEEC97CB45}"/>
              </a:ext>
            </a:extLst>
          </p:cNvPr>
          <p:cNvSpPr/>
          <p:nvPr/>
        </p:nvSpPr>
        <p:spPr>
          <a:xfrm rot="19789330" flipH="1">
            <a:off x="540269" y="6227767"/>
            <a:ext cx="313968" cy="311759"/>
          </a:xfrm>
          <a:custGeom>
            <a:avLst/>
            <a:gdLst>
              <a:gd name="connsiteX0" fmla="*/ 88161 w 498926"/>
              <a:gd name="connsiteY0" fmla="*/ 37088 h 519477"/>
              <a:gd name="connsiteX1" fmla="*/ 67617 w 498926"/>
              <a:gd name="connsiteY1" fmla="*/ 51979 h 519477"/>
              <a:gd name="connsiteX2" fmla="*/ 84173 w 498926"/>
              <a:gd name="connsiteY2" fmla="*/ 41934 h 519477"/>
              <a:gd name="connsiteX3" fmla="*/ 98847 w 498926"/>
              <a:gd name="connsiteY3" fmla="*/ 37379 h 519477"/>
              <a:gd name="connsiteX4" fmla="*/ 80055 w 498926"/>
              <a:gd name="connsiteY4" fmla="*/ 52884 h 519477"/>
              <a:gd name="connsiteX5" fmla="*/ 0 w 498926"/>
              <a:gd name="connsiteY5" fmla="*/ 246154 h 519477"/>
              <a:gd name="connsiteX6" fmla="*/ 273324 w 498926"/>
              <a:gd name="connsiteY6" fmla="*/ 519477 h 519477"/>
              <a:gd name="connsiteX7" fmla="*/ 328408 w 498926"/>
              <a:gd name="connsiteY7" fmla="*/ 513925 h 519477"/>
              <a:gd name="connsiteX8" fmla="*/ 365042 w 498926"/>
              <a:gd name="connsiteY8" fmla="*/ 502553 h 519477"/>
              <a:gd name="connsiteX9" fmla="*/ 348470 w 498926"/>
              <a:gd name="connsiteY9" fmla="*/ 516225 h 519477"/>
              <a:gd name="connsiteX10" fmla="*/ 362953 w 498926"/>
              <a:gd name="connsiteY10" fmla="*/ 509649 h 519477"/>
              <a:gd name="connsiteX11" fmla="*/ 461838 w 498926"/>
              <a:gd name="connsiteY11" fmla="*/ 135972 h 519477"/>
              <a:gd name="connsiteX12" fmla="*/ 88161 w 498926"/>
              <a:gd name="connsiteY12" fmla="*/ 37088 h 51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8926" h="519477">
                <a:moveTo>
                  <a:pt x="88161" y="37088"/>
                </a:moveTo>
                <a:lnTo>
                  <a:pt x="67617" y="51979"/>
                </a:lnTo>
                <a:lnTo>
                  <a:pt x="84173" y="41934"/>
                </a:lnTo>
                <a:lnTo>
                  <a:pt x="98847" y="37379"/>
                </a:lnTo>
                <a:lnTo>
                  <a:pt x="80055" y="52884"/>
                </a:lnTo>
                <a:cubicBezTo>
                  <a:pt x="30593" y="102346"/>
                  <a:pt x="0" y="170677"/>
                  <a:pt x="0" y="246154"/>
                </a:cubicBezTo>
                <a:cubicBezTo>
                  <a:pt x="0" y="397106"/>
                  <a:pt x="122371" y="519477"/>
                  <a:pt x="273324" y="519477"/>
                </a:cubicBezTo>
                <a:cubicBezTo>
                  <a:pt x="292193" y="519477"/>
                  <a:pt x="310616" y="517565"/>
                  <a:pt x="328408" y="513925"/>
                </a:cubicBezTo>
                <a:lnTo>
                  <a:pt x="365042" y="502553"/>
                </a:lnTo>
                <a:lnTo>
                  <a:pt x="348470" y="516225"/>
                </a:lnTo>
                <a:lnTo>
                  <a:pt x="362953" y="509649"/>
                </a:lnTo>
                <a:cubicBezTo>
                  <a:pt x="493448" y="433767"/>
                  <a:pt x="537719" y="266467"/>
                  <a:pt x="461838" y="135972"/>
                </a:cubicBezTo>
                <a:cubicBezTo>
                  <a:pt x="385956" y="5478"/>
                  <a:pt x="218656" y="-38794"/>
                  <a:pt x="88161" y="37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44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05854" y="2535270"/>
            <a:ext cx="43524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기대 효과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6E9A7FC-CB3B-45DD-BD55-D32C2119783D}"/>
              </a:ext>
            </a:extLst>
          </p:cNvPr>
          <p:cNvSpPr/>
          <p:nvPr/>
        </p:nvSpPr>
        <p:spPr>
          <a:xfrm>
            <a:off x="542677" y="6218111"/>
            <a:ext cx="320831" cy="320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31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EF4DE5-C302-46C6-8280-17811B184D60}"/>
              </a:ext>
            </a:extLst>
          </p:cNvPr>
          <p:cNvGrpSpPr/>
          <p:nvPr/>
        </p:nvGrpSpPr>
        <p:grpSpPr>
          <a:xfrm>
            <a:off x="1668895" y="302524"/>
            <a:ext cx="615553" cy="3679736"/>
            <a:chOff x="8955370" y="1474619"/>
            <a:chExt cx="615553" cy="367973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8AEB0-E55C-4E7E-89FC-8CD4E7F5A5AE}"/>
                </a:ext>
              </a:extLst>
            </p:cNvPr>
            <p:cNvSpPr txBox="1"/>
            <p:nvPr/>
          </p:nvSpPr>
          <p:spPr>
            <a:xfrm>
              <a:off x="8955370" y="2277804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기대효과</a:t>
              </a:r>
              <a:endPara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C9F81C-371E-4799-9491-305F3408EE0D}"/>
                </a:ext>
              </a:extLst>
            </p:cNvPr>
            <p:cNvSpPr/>
            <p:nvPr/>
          </p:nvSpPr>
          <p:spPr>
            <a:xfrm>
              <a:off x="8989823" y="1474619"/>
              <a:ext cx="546648" cy="5466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59D48DCC-AE22-47C9-9501-7E1BB52AB2E9}"/>
              </a:ext>
            </a:extLst>
          </p:cNvPr>
          <p:cNvSpPr/>
          <p:nvPr/>
        </p:nvSpPr>
        <p:spPr>
          <a:xfrm>
            <a:off x="542677" y="6218111"/>
            <a:ext cx="320831" cy="3208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738CFF-1A27-417B-9225-660E4F0491A9}"/>
              </a:ext>
            </a:extLst>
          </p:cNvPr>
          <p:cNvGrpSpPr/>
          <p:nvPr/>
        </p:nvGrpSpPr>
        <p:grpSpPr>
          <a:xfrm>
            <a:off x="1745030" y="1781028"/>
            <a:ext cx="3922869" cy="4471981"/>
            <a:chOff x="1448002" y="2047911"/>
            <a:chExt cx="3922869" cy="447198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9C17E9-6FAA-455C-A6A7-DA54D70DC954}"/>
                </a:ext>
              </a:extLst>
            </p:cNvPr>
            <p:cNvGrpSpPr/>
            <p:nvPr/>
          </p:nvGrpSpPr>
          <p:grpSpPr>
            <a:xfrm>
              <a:off x="1448002" y="5119442"/>
              <a:ext cx="3922869" cy="1400450"/>
              <a:chOff x="1597487" y="3422051"/>
              <a:chExt cx="3922869" cy="140045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C772F1-D1C0-49C8-AA8A-FE2501A3E94C}"/>
                  </a:ext>
                </a:extLst>
              </p:cNvPr>
              <p:cNvSpPr txBox="1"/>
              <p:nvPr/>
            </p:nvSpPr>
            <p:spPr>
              <a:xfrm>
                <a:off x="1597487" y="4176170"/>
                <a:ext cx="392286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사용자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(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비개발자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)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에게 친숙한 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GUI /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개발자에게 친숙한 마크다운 문법 도입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B0D27A-5423-434A-AC66-FABE8659D79C}"/>
                  </a:ext>
                </a:extLst>
              </p:cNvPr>
              <p:cNvSpPr txBox="1"/>
              <p:nvPr/>
            </p:nvSpPr>
            <p:spPr>
              <a:xfrm>
                <a:off x="2835807" y="3422051"/>
                <a:ext cx="144623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1</a:t>
                </a:r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인 출판</a:t>
                </a:r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접근성 확대</a:t>
                </a:r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ED4848C-CA6A-46F1-AB42-AF2796B10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7" r="9967"/>
            <a:stretch/>
          </p:blipFill>
          <p:spPr bwMode="auto">
            <a:xfrm>
              <a:off x="1969436" y="2047911"/>
              <a:ext cx="2880000" cy="2880000"/>
            </a:xfrm>
            <a:prstGeom prst="ellipse">
              <a:avLst/>
            </a:prstGeom>
            <a:noFill/>
            <a:ln w="57150">
              <a:solidFill>
                <a:srgbClr val="433E8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4A68DB4-C82A-4BE4-9037-029A5E0283F0}"/>
              </a:ext>
            </a:extLst>
          </p:cNvPr>
          <p:cNvGrpSpPr/>
          <p:nvPr/>
        </p:nvGrpSpPr>
        <p:grpSpPr>
          <a:xfrm>
            <a:off x="8485536" y="1779463"/>
            <a:ext cx="3706464" cy="4473546"/>
            <a:chOff x="8434016" y="1989000"/>
            <a:chExt cx="3706464" cy="447354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A22103C-9AAF-4FAB-BC21-191571041BC6}"/>
                </a:ext>
              </a:extLst>
            </p:cNvPr>
            <p:cNvGrpSpPr/>
            <p:nvPr/>
          </p:nvGrpSpPr>
          <p:grpSpPr>
            <a:xfrm>
              <a:off x="8434016" y="5062096"/>
              <a:ext cx="3706464" cy="1400450"/>
              <a:chOff x="8274083" y="3422051"/>
              <a:chExt cx="3706464" cy="140045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1DD44A-6ADF-4DF3-8A5A-484EA6A22A73}"/>
                  </a:ext>
                </a:extLst>
              </p:cNvPr>
              <p:cNvSpPr txBox="1"/>
              <p:nvPr/>
            </p:nvSpPr>
            <p:spPr>
              <a:xfrm>
                <a:off x="8274083" y="4176170"/>
                <a:ext cx="37064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ePUB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규격을 따르므로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어느 전자책 플랫폼에서든 출판 가능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04942A-8598-4E5A-B564-45EE37C5EB20}"/>
                  </a:ext>
                </a:extLst>
              </p:cNvPr>
              <p:cNvSpPr txBox="1"/>
              <p:nvPr/>
            </p:nvSpPr>
            <p:spPr>
              <a:xfrm>
                <a:off x="9034708" y="3422051"/>
                <a:ext cx="2185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외부 플랫폼으로의</a:t>
                </a:r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확장성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6469D18-570E-4811-88A5-4D5E93F1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8" r="14058"/>
            <a:stretch/>
          </p:blipFill>
          <p:spPr>
            <a:xfrm>
              <a:off x="8847248" y="1989000"/>
              <a:ext cx="2880000" cy="2880000"/>
            </a:xfrm>
            <a:prstGeom prst="ellipse">
              <a:avLst/>
            </a:prstGeom>
            <a:ln w="57150">
              <a:solidFill>
                <a:srgbClr val="433E8A"/>
              </a:solidFill>
            </a:ln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F66EE6C-D8D9-43C4-9EC8-6AA49355E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F57FFE6-D9D6-4B8D-9E93-165F92FA357D}"/>
              </a:ext>
            </a:extLst>
          </p:cNvPr>
          <p:cNvGrpSpPr/>
          <p:nvPr/>
        </p:nvGrpSpPr>
        <p:grpSpPr>
          <a:xfrm>
            <a:off x="5519689" y="461074"/>
            <a:ext cx="2880000" cy="4482730"/>
            <a:chOff x="5434102" y="154812"/>
            <a:chExt cx="2880000" cy="448273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6B227AB-58EF-4FB0-8606-FA5F890E794A}"/>
                </a:ext>
              </a:extLst>
            </p:cNvPr>
            <p:cNvGrpSpPr/>
            <p:nvPr/>
          </p:nvGrpSpPr>
          <p:grpSpPr>
            <a:xfrm>
              <a:off x="5444063" y="3244041"/>
              <a:ext cx="2860078" cy="1393501"/>
              <a:chOff x="5478045" y="3429000"/>
              <a:chExt cx="2860078" cy="13935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0CECD31-E2B7-49A4-83EF-39DC2F833380}"/>
                  </a:ext>
                </a:extLst>
              </p:cNvPr>
              <p:cNvSpPr txBox="1"/>
              <p:nvPr/>
            </p:nvSpPr>
            <p:spPr>
              <a:xfrm>
                <a:off x="5478045" y="4176170"/>
                <a:ext cx="28600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e-book </a:t>
                </a:r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제작부터 공유까지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한 번에 가능한 플랫폼 제공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92A828-A9FC-46AC-A70B-8B4BBFB1215A}"/>
                  </a:ext>
                </a:extLst>
              </p:cNvPr>
              <p:cNvSpPr txBox="1"/>
              <p:nvPr/>
            </p:nvSpPr>
            <p:spPr>
              <a:xfrm>
                <a:off x="5947725" y="3429000"/>
                <a:ext cx="19207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전자책 커뮤니티</a:t>
                </a:r>
                <a:endPara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endParaRPr>
              </a:p>
              <a:p>
                <a:pPr algn="ctr"/>
                <a:r>
                  <a:rPr lang="ko-KR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X시인과나" panose="02020600000000000000" pitchFamily="18" charset="-127"/>
                    <a:ea typeface="DX시인과나" panose="02020600000000000000" pitchFamily="18" charset="-127"/>
                  </a:rPr>
                  <a:t>활성화</a:t>
                </a:r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23A9401-4751-4FD6-8C44-9184B0EE3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3" r="13873"/>
            <a:stretch/>
          </p:blipFill>
          <p:spPr bwMode="auto">
            <a:xfrm>
              <a:off x="5434102" y="154812"/>
              <a:ext cx="2880000" cy="288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57150">
              <a:solidFill>
                <a:srgbClr val="433E8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65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97823" y="1757387"/>
            <a:ext cx="923330" cy="33432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</a:t>
            </a:r>
            <a:r>
              <a:rPr lang="en-US" altLang="ko-KR" sz="48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4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A043B6-FC81-4A08-87F0-9059BFBA5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13" y="3603338"/>
            <a:ext cx="1888889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D31137-F371-4187-B64C-E6931C66A708}"/>
              </a:ext>
            </a:extLst>
          </p:cNvPr>
          <p:cNvSpPr txBox="1"/>
          <p:nvPr/>
        </p:nvSpPr>
        <p:spPr>
          <a:xfrm>
            <a:off x="3927666" y="2808314"/>
            <a:ext cx="1092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강세준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7A4518-4DE8-4A8D-B29B-7CDE58ACFDC1}"/>
              </a:ext>
            </a:extLst>
          </p:cNvPr>
          <p:cNvSpPr txBox="1"/>
          <p:nvPr/>
        </p:nvSpPr>
        <p:spPr>
          <a:xfrm>
            <a:off x="6740776" y="2792997"/>
            <a:ext cx="12168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강채원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D837D-79FD-4A0F-A927-6FDA93F491DE}"/>
              </a:ext>
            </a:extLst>
          </p:cNvPr>
          <p:cNvSpPr txBox="1"/>
          <p:nvPr/>
        </p:nvSpPr>
        <p:spPr>
          <a:xfrm>
            <a:off x="3906636" y="6141034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장주빈</a:t>
            </a:r>
            <a:endParaRPr lang="en-US" altLang="ko-KR" sz="3600" dirty="0">
              <a:solidFill>
                <a:prstClr val="black">
                  <a:lumMod val="75000"/>
                  <a:lumOff val="25000"/>
                </a:prst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E42CF1-3330-4630-84DB-8C68A7929CD7}"/>
              </a:ext>
            </a:extLst>
          </p:cNvPr>
          <p:cNvSpPr txBox="1"/>
          <p:nvPr/>
        </p:nvSpPr>
        <p:spPr>
          <a:xfrm>
            <a:off x="6781686" y="6118880"/>
            <a:ext cx="1135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최나현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DAFA8-A7A0-4B29-9CF3-19BA16937BBD}"/>
              </a:ext>
            </a:extLst>
          </p:cNvPr>
          <p:cNvSpPr txBox="1"/>
          <p:nvPr/>
        </p:nvSpPr>
        <p:spPr>
          <a:xfrm>
            <a:off x="9692900" y="6141035"/>
            <a:ext cx="107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최낙훈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(Backend)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62E35-B58E-4164-AC49-0356B2E6B136}"/>
              </a:ext>
            </a:extLst>
          </p:cNvPr>
          <p:cNvSpPr txBox="1"/>
          <p:nvPr/>
        </p:nvSpPr>
        <p:spPr>
          <a:xfrm>
            <a:off x="9610178" y="2792996"/>
            <a:ext cx="12227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김혜민</a:t>
            </a:r>
            <a:endParaRPr lang="en-US" altLang="ko-KR" sz="48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(Frontend)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5126" name="Picture 6" descr="https://cdn.discordapp.com/attachments/790476156326903812/804172776016445480/IMG_4921_sss.jpg">
            <a:extLst>
              <a:ext uri="{FF2B5EF4-FFF2-40B4-BE49-F238E27FC236}">
                <a16:creationId xmlns:a16="http://schemas.microsoft.com/office/drawing/2014/main" id="{83216194-DBF4-4A82-88EC-FF2C14DB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0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dn.discordapp.com/attachments/790476156326903812/804172998970048542/d4e34ae04506cbea.png">
            <a:extLst>
              <a:ext uri="{FF2B5EF4-FFF2-40B4-BE49-F238E27FC236}">
                <a16:creationId xmlns:a16="http://schemas.microsoft.com/office/drawing/2014/main" id="{34ABF59A-7D02-471C-A8C0-30490725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63" y="3603338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cdn.discordapp.com/attachments/790476156326903812/804173045496283166/IMG_5927.JPG">
            <a:extLst>
              <a:ext uri="{FF2B5EF4-FFF2-40B4-BE49-F238E27FC236}">
                <a16:creationId xmlns:a16="http://schemas.microsoft.com/office/drawing/2014/main" id="{F97B5C34-896B-428F-B10E-73EDE51CA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213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cdn.discordapp.com/attachments/790476156326903812/804173057802895371/1_.jpg">
            <a:extLst>
              <a:ext uri="{FF2B5EF4-FFF2-40B4-BE49-F238E27FC236}">
                <a16:creationId xmlns:a16="http://schemas.microsoft.com/office/drawing/2014/main" id="{6A616788-C6C3-4D1F-BE35-572388DB5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4313" r="10022" b="4533"/>
          <a:stretch/>
        </p:blipFill>
        <p:spPr bwMode="auto">
          <a:xfrm>
            <a:off x="9276540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s://cdn.discordapp.com/attachments/790476156326903812/804173167005532200/d29817366fdfb01b.jpg">
            <a:extLst>
              <a:ext uri="{FF2B5EF4-FFF2-40B4-BE49-F238E27FC236}">
                <a16:creationId xmlns:a16="http://schemas.microsoft.com/office/drawing/2014/main" id="{12B4AB30-73B3-4FA7-8249-DB1804E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86" y="249737"/>
            <a:ext cx="189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BE42FB3-0B19-4939-A887-FDC7284E84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046870-D786-43DE-B99C-E3FF0554E9E3}"/>
              </a:ext>
            </a:extLst>
          </p:cNvPr>
          <p:cNvSpPr txBox="1"/>
          <p:nvPr/>
        </p:nvSpPr>
        <p:spPr>
          <a:xfrm>
            <a:off x="1708689" y="1159221"/>
            <a:ext cx="615553" cy="24913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소독가들</a:t>
            </a:r>
            <a:endParaRPr lang="en-US" altLang="ko-KR" sz="28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09268415-B151-47E3-AFBA-B7DC8F7957EA}"/>
              </a:ext>
            </a:extLst>
          </p:cNvPr>
          <p:cNvSpPr/>
          <p:nvPr/>
        </p:nvSpPr>
        <p:spPr>
          <a:xfrm>
            <a:off x="1792565" y="322080"/>
            <a:ext cx="447802" cy="529724"/>
          </a:xfrm>
          <a:custGeom>
            <a:avLst/>
            <a:gdLst>
              <a:gd name="connsiteX0" fmla="*/ 181608 w 447802"/>
              <a:gd name="connsiteY0" fmla="*/ 0 h 529724"/>
              <a:gd name="connsiteX1" fmla="*/ 162816 w 447802"/>
              <a:gd name="connsiteY1" fmla="*/ 15505 h 529724"/>
              <a:gd name="connsiteX2" fmla="*/ 82761 w 447802"/>
              <a:gd name="connsiteY2" fmla="*/ 208774 h 529724"/>
              <a:gd name="connsiteX3" fmla="*/ 356085 w 447802"/>
              <a:gd name="connsiteY3" fmla="*/ 482098 h 529724"/>
              <a:gd name="connsiteX4" fmla="*/ 411169 w 447802"/>
              <a:gd name="connsiteY4" fmla="*/ 476545 h 529724"/>
              <a:gd name="connsiteX5" fmla="*/ 447802 w 447802"/>
              <a:gd name="connsiteY5" fmla="*/ 465174 h 529724"/>
              <a:gd name="connsiteX6" fmla="*/ 426142 w 447802"/>
              <a:gd name="connsiteY6" fmla="*/ 483045 h 529724"/>
              <a:gd name="connsiteX7" fmla="*/ 273324 w 447802"/>
              <a:gd name="connsiteY7" fmla="*/ 529724 h 529724"/>
              <a:gd name="connsiteX8" fmla="*/ 0 w 447802"/>
              <a:gd name="connsiteY8" fmla="*/ 256400 h 529724"/>
              <a:gd name="connsiteX9" fmla="*/ 166934 w 447802"/>
              <a:gd name="connsiteY9" fmla="*/ 4555 h 529724"/>
              <a:gd name="connsiteX10" fmla="*/ 181608 w 447802"/>
              <a:gd name="connsiteY10" fmla="*/ 0 h 529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7802" h="529724">
                <a:moveTo>
                  <a:pt x="181608" y="0"/>
                </a:moveTo>
                <a:lnTo>
                  <a:pt x="162816" y="15505"/>
                </a:lnTo>
                <a:cubicBezTo>
                  <a:pt x="113354" y="64967"/>
                  <a:pt x="82761" y="133298"/>
                  <a:pt x="82761" y="208774"/>
                </a:cubicBezTo>
                <a:cubicBezTo>
                  <a:pt x="82761" y="359727"/>
                  <a:pt x="205132" y="482098"/>
                  <a:pt x="356085" y="482098"/>
                </a:cubicBezTo>
                <a:cubicBezTo>
                  <a:pt x="374954" y="482098"/>
                  <a:pt x="393377" y="480186"/>
                  <a:pt x="411169" y="476545"/>
                </a:cubicBezTo>
                <a:lnTo>
                  <a:pt x="447802" y="465174"/>
                </a:lnTo>
                <a:lnTo>
                  <a:pt x="426142" y="483045"/>
                </a:lnTo>
                <a:cubicBezTo>
                  <a:pt x="382520" y="512516"/>
                  <a:pt x="329932" y="529724"/>
                  <a:pt x="273324" y="529724"/>
                </a:cubicBezTo>
                <a:cubicBezTo>
                  <a:pt x="122371" y="529724"/>
                  <a:pt x="0" y="407353"/>
                  <a:pt x="0" y="256400"/>
                </a:cubicBezTo>
                <a:cubicBezTo>
                  <a:pt x="0" y="143185"/>
                  <a:pt x="68834" y="46048"/>
                  <a:pt x="166934" y="4555"/>
                </a:cubicBezTo>
                <a:lnTo>
                  <a:pt x="181608" y="0"/>
                </a:lnTo>
                <a:close/>
              </a:path>
            </a:pathLst>
          </a:cu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14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9702" y="0"/>
            <a:ext cx="10782298" cy="6857999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362269" y="2967334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뽭</a:t>
            </a:r>
            <a:endParaRPr lang="ko-KR" altLang="en-US" sz="54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40848" y="2535270"/>
            <a:ext cx="62824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소개</a:t>
            </a:r>
            <a:endParaRPr lang="en-US" altLang="ko-KR" sz="8000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9547C7-CE0D-4131-ACE4-D84677BF2BB0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0" name="자유형 35">
              <a:extLst>
                <a:ext uri="{FF2B5EF4-FFF2-40B4-BE49-F238E27FC236}">
                  <a16:creationId xmlns:a16="http://schemas.microsoft.com/office/drawing/2014/main" id="{0F138E3D-4DC2-4F3A-B420-DEA83B477397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05EF5CA-6096-4CE7-9EE3-1804F91315B0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6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33E8A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CB85A2-3F44-4C79-AA30-77589359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A8A5ED-58F3-47D8-BBA7-752B07217523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4" name="자유형 30">
              <a:extLst>
                <a:ext uri="{FF2B5EF4-FFF2-40B4-BE49-F238E27FC236}">
                  <a16:creationId xmlns:a16="http://schemas.microsoft.com/office/drawing/2014/main" id="{7AFDB204-AD73-441B-AC1A-1ABDC4EB3028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1D89A8-189D-46D8-978C-88B7E1E89838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640BBD-7530-4EC8-B69B-B5BFEB6362F0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7" name="자유형 35">
              <a:extLst>
                <a:ext uri="{FF2B5EF4-FFF2-40B4-BE49-F238E27FC236}">
                  <a16:creationId xmlns:a16="http://schemas.microsoft.com/office/drawing/2014/main" id="{2EBD57E3-4AD9-48FF-B23A-1374D8F9C9EC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27DBAE2-3AFA-4EDD-8E14-6CF4FBBBC4EE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88DE7F-6C84-44BE-B913-862FFB5D8DB4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84424A-A06F-4431-A97C-C2945B1FB116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4E6A2E-36C0-4D00-B51F-215F897E91F7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01F-CE5D-42DA-ABFB-39D67FE7A32A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E24C-0EE6-4CBB-A58B-9018822C6C9A}"/>
              </a:ext>
            </a:extLst>
          </p:cNvPr>
          <p:cNvGrpSpPr/>
          <p:nvPr/>
        </p:nvGrpSpPr>
        <p:grpSpPr>
          <a:xfrm>
            <a:off x="8487848" y="3406576"/>
            <a:ext cx="3543025" cy="3132874"/>
            <a:chOff x="7923348" y="3387669"/>
            <a:chExt cx="3543025" cy="3132874"/>
          </a:xfrm>
        </p:grpSpPr>
        <p:pic>
          <p:nvPicPr>
            <p:cNvPr id="23" name="Picture 2" descr="https://cdn.discordapp.com/attachments/790476156326903812/814028229094408192/undraw_business_shop_qw5t.png">
              <a:extLst>
                <a:ext uri="{FF2B5EF4-FFF2-40B4-BE49-F238E27FC236}">
                  <a16:creationId xmlns:a16="http://schemas.microsoft.com/office/drawing/2014/main" id="{F636EFB6-A8E8-4E64-A4CE-D6731D243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3327" y1="48091" x2="53050" y2="82220"/>
                          <a14:foregroundMark x1="71996" y1="48449" x2="69224" y2="84964"/>
                          <a14:foregroundMark x1="44455" y1="50597" x2="38447" y2="69093"/>
                          <a14:foregroundMark x1="38447" y1="69093" x2="37893" y2="78282"/>
                          <a14:foregroundMark x1="48614" y1="50597" x2="40573" y2="65513"/>
                          <a14:foregroundMark x1="40573" y1="65513" x2="36969" y2="81862"/>
                          <a14:foregroundMark x1="36969" y1="81862" x2="36784" y2="82220"/>
                          <a14:foregroundMark x1="35397" y1="55609" x2="25786" y2="75537"/>
                          <a14:foregroundMark x1="25786" y1="75537" x2="24492" y2="84248"/>
                          <a14:foregroundMark x1="38447" y1="51313" x2="31331" y2="81504"/>
                          <a14:foregroundMark x1="39002" y1="55609" x2="34104" y2="71360"/>
                          <a14:foregroundMark x1="34104" y1="71360" x2="30499" y2="77208"/>
                          <a14:foregroundMark x1="27726" y1="57279" x2="28835" y2="79356"/>
                          <a14:foregroundMark x1="20333" y1="52387" x2="20333" y2="66229"/>
                          <a14:foregroundMark x1="72828" y1="47375" x2="71996" y2="64797"/>
                          <a14:foregroundMark x1="26063" y1="85322" x2="23383" y2="84964"/>
                          <a14:foregroundMark x1="24677" y1="83890" x2="25786" y2="838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348" y="3387669"/>
              <a:ext cx="3543025" cy="274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B420D6-2A59-4FF1-854F-867ED4A3871C}"/>
                </a:ext>
              </a:extLst>
            </p:cNvPr>
            <p:cNvSpPr/>
            <p:nvPr/>
          </p:nvSpPr>
          <p:spPr>
            <a:xfrm>
              <a:off x="8072589" y="3402618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3D56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3D5AD1-9250-4546-8288-E4BB935F3F96}"/>
              </a:ext>
            </a:extLst>
          </p:cNvPr>
          <p:cNvGrpSpPr/>
          <p:nvPr/>
        </p:nvGrpSpPr>
        <p:grpSpPr>
          <a:xfrm>
            <a:off x="2757218" y="3414051"/>
            <a:ext cx="3490438" cy="3117925"/>
            <a:chOff x="2653926" y="3149337"/>
            <a:chExt cx="3490438" cy="3117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5E8B18-5ECC-4049-9EFE-9E4288E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875" y1="80717" x2="52425" y2="80295"/>
                          <a14:foregroundMark x1="52425" y1="80295" x2="54734" y2="81454"/>
                          <a14:foregroundMark x1="40647" y1="81770" x2="52502" y2="84089"/>
                          <a14:foregroundMark x1="49731" y1="81770" x2="52194" y2="82613"/>
                          <a14:foregroundMark x1="48345" y1="75342" x2="49731" y2="67861"/>
                          <a14:foregroundMark x1="50269" y1="73446" x2="51655" y2="66280"/>
                          <a14:foregroundMark x1="43418" y1="74605" x2="41416" y2="65543"/>
                          <a14:foregroundMark x1="38645" y1="74289" x2="37028" y2="68599"/>
                          <a14:foregroundMark x1="35643" y1="75342" x2="34565" y2="67861"/>
                          <a14:foregroundMark x1="50269" y1="61433" x2="64973" y2="47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926" y="3483430"/>
              <a:ext cx="3490438" cy="254998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FA67ECE-4A43-463B-934F-757EC906EC85}"/>
                </a:ext>
              </a:extLst>
            </p:cNvPr>
            <p:cNvSpPr/>
            <p:nvPr/>
          </p:nvSpPr>
          <p:spPr>
            <a:xfrm>
              <a:off x="2730750" y="314933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3F3D56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D9D792-746A-4B4F-BD76-500967B4963D}"/>
              </a:ext>
            </a:extLst>
          </p:cNvPr>
          <p:cNvGrpSpPr/>
          <p:nvPr/>
        </p:nvGrpSpPr>
        <p:grpSpPr>
          <a:xfrm>
            <a:off x="5693506" y="129079"/>
            <a:ext cx="3117925" cy="3117925"/>
            <a:chOff x="5334278" y="411317"/>
            <a:chExt cx="3117925" cy="311792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089D81-9AFE-44BC-8DE2-87666191F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30" b="89918" l="9949" r="89978">
                          <a14:foregroundMark x1="17284" y1="59789" x2="17299" y2="60533"/>
                          <a14:foregroundMark x1="36311" y1="69637" x2="35439" y2="84760"/>
                          <a14:foregroundMark x1="32680" y1="31067" x2="33696" y2="72802"/>
                          <a14:foregroundMark x1="33696" y1="72802" x2="33022" y2="86187"/>
                          <a14:foregroundMark x1="33272" y1="87232" x2="47640" y2="87691"/>
                          <a14:foregroundMark x1="47640" y1="87691" x2="51852" y2="85229"/>
                          <a14:foregroundMark x1="51852" y1="85229" x2="52723" y2="32005"/>
                          <a14:foregroundMark x1="52723" y1="32005" x2="47349" y2="27315"/>
                          <a14:foregroundMark x1="47349" y1="27315" x2="38054" y2="28136"/>
                          <a14:foregroundMark x1="38054" y1="28136" x2="32389" y2="31770"/>
                          <a14:foregroundMark x1="38417" y1="32356" x2="41249" y2="50996"/>
                          <a14:foregroundMark x1="43936" y1="31536" x2="42338" y2="86635"/>
                          <a14:backgroundMark x1="15904" y1="83822" x2="15178" y2="82649"/>
                          <a14:backgroundMark x1="33769" y1="21219" x2="44009" y2="11723"/>
                          <a14:backgroundMark x1="28468" y1="20516" x2="33261" y2="9261"/>
                          <a14:backgroundMark x1="29557" y1="21219" x2="39506" y2="8441"/>
                          <a14:backgroundMark x1="38998" y1="15123" x2="26071" y2="12309"/>
                          <a14:backgroundMark x1="26071" y1="12309" x2="25708" y2="12075"/>
                          <a14:backgroundMark x1="37545" y1="13951" x2="31227" y2="9379"/>
                          <a14:backgroundMark x1="39869" y1="15123" x2="36747" y2="12427"/>
                          <a14:backgroundMark x1="35875" y1="10903" x2="28686" y2="12427"/>
                          <a14:backgroundMark x1="32389" y1="18523" x2="27233" y2="15944"/>
                          <a14:backgroundMark x1="27233" y1="15944" x2="26797" y2="15358"/>
                          <a14:backgroundMark x1="30719" y1="16295" x2="28686" y2="14302"/>
                          <a14:backgroundMark x1="32898" y1="17116" x2="29630" y2="13599"/>
                          <a14:backgroundMark x1="26071" y1="54631" x2="20988" y2="60375"/>
                          <a14:backgroundMark x1="20988" y1="60375" x2="13798" y2="76671"/>
                          <a14:backgroundMark x1="26216" y1="62368" x2="17938" y2="81594"/>
                          <a14:backgroundMark x1="24038" y1="51231" x2="21569" y2="60492"/>
                          <a14:backgroundMark x1="21569" y1="60492" x2="21278" y2="75264"/>
                          <a14:backgroundMark x1="21206" y1="51583" x2="16485" y2="57796"/>
                          <a14:backgroundMark x1="16485" y1="57796" x2="13217" y2="65885"/>
                          <a14:backgroundMark x1="13217" y1="65885" x2="12055" y2="73505"/>
                          <a14:backgroundMark x1="16558" y1="62368" x2="16340" y2="78898"/>
                          <a14:backgroundMark x1="16340" y1="78898" x2="16340" y2="78898"/>
                          <a14:backgroundMark x1="17139" y1="76202" x2="15759" y2="86049"/>
                          <a14:backgroundMark x1="17357" y1="60610" x2="16267" y2="62251"/>
                          <a14:backgroundMark x1="29775" y1="60023" x2="30065" y2="82532"/>
                          <a14:backgroundMark x1="31518" y1="57562" x2="31518" y2="65182"/>
                          <a14:backgroundMark x1="32099" y1="86049" x2="31736" y2="923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12627" r="20401" b="9210"/>
            <a:stretch/>
          </p:blipFill>
          <p:spPr>
            <a:xfrm>
              <a:off x="5847384" y="699979"/>
              <a:ext cx="2281236" cy="2321558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A0A9E5-B1B6-4CFA-8FBE-20EE9E76881E}"/>
                </a:ext>
              </a:extLst>
            </p:cNvPr>
            <p:cNvSpPr/>
            <p:nvPr/>
          </p:nvSpPr>
          <p:spPr>
            <a:xfrm>
              <a:off x="5334278" y="41131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C18299D-D470-4A45-A57F-9CF8F7C3931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67" b="94048" l="14004" r="64333">
                        <a14:foregroundMark x1="33042" y1="41369" x2="33042" y2="41369"/>
                        <a14:foregroundMark x1="39606" y1="31548" x2="36543" y2="63690"/>
                        <a14:foregroundMark x1="42451" y1="27679" x2="47265" y2="69345"/>
                        <a14:foregroundMark x1="39825" y1="24405" x2="32604" y2="74107"/>
                        <a14:foregroundMark x1="32604" y1="74107" x2="33260" y2="77083"/>
                        <a14:foregroundMark x1="23195" y1="34226" x2="25602" y2="77083"/>
                        <a14:foregroundMark x1="23195" y1="72024" x2="30853" y2="88690"/>
                        <a14:foregroundMark x1="33042" y1="72917" x2="57233" y2="73182"/>
                        <a14:foregroundMark x1="57870" y1="33161" x2="37418" y2="25595"/>
                        <a14:foregroundMark x1="37418" y1="25595" x2="31291" y2="41964"/>
                        <a14:foregroundMark x1="24508" y1="32143" x2="15660" y2="75158"/>
                        <a14:foregroundMark x1="24289" y1="33929" x2="39387" y2="69345"/>
                        <a14:foregroundMark x1="39387" y1="69345" x2="39606" y2="69345"/>
                        <a14:foregroundMark x1="63302" y1="74945" x2="63457" y2="76190"/>
                        <a14:foregroundMark x1="56455" y1="19940" x2="58089" y2="33066"/>
                        <a14:foregroundMark x1="49015" y1="30952" x2="49809" y2="88115"/>
                        <a14:foregroundMark x1="42232" y1="28571" x2="52298" y2="77679"/>
                        <a14:foregroundMark x1="52298" y1="77679" x2="52298" y2="77679"/>
                        <a14:foregroundMark x1="21007" y1="22321" x2="55142" y2="33333"/>
                        <a14:backgroundMark x1="61050" y1="34226" x2="61926" y2="75000"/>
                        <a14:backgroundMark x1="13348" y1="75595" x2="14880" y2="90476"/>
                        <a14:backgroundMark x1="47265" y1="93452" x2="50985" y2="93452"/>
                        <a14:backgroundMark x1="59519" y1="32440" x2="60832" y2="377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4" t="9047" r="38363" b="9124"/>
          <a:stretch/>
        </p:blipFill>
        <p:spPr>
          <a:xfrm rot="1060182">
            <a:off x="3974776" y="3495217"/>
            <a:ext cx="857594" cy="10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5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16341 -0.30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CB85A2-3F44-4C79-AA30-77589359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A8A5ED-58F3-47D8-BBA7-752B07217523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4" name="자유형 30">
              <a:extLst>
                <a:ext uri="{FF2B5EF4-FFF2-40B4-BE49-F238E27FC236}">
                  <a16:creationId xmlns:a16="http://schemas.microsoft.com/office/drawing/2014/main" id="{7AFDB204-AD73-441B-AC1A-1ABDC4EB3028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1D89A8-189D-46D8-978C-88B7E1E89838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640BBD-7530-4EC8-B69B-B5BFEB6362F0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7" name="자유형 35">
              <a:extLst>
                <a:ext uri="{FF2B5EF4-FFF2-40B4-BE49-F238E27FC236}">
                  <a16:creationId xmlns:a16="http://schemas.microsoft.com/office/drawing/2014/main" id="{2EBD57E3-4AD9-48FF-B23A-1374D8F9C9EC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27DBAE2-3AFA-4EDD-8E14-6CF4FBBBC4EE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88DE7F-6C84-44BE-B913-862FFB5D8DB4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84424A-A06F-4431-A97C-C2945B1FB116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4E6A2E-36C0-4D00-B51F-215F897E91F7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01F-CE5D-42DA-ABFB-39D67FE7A32A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E24C-0EE6-4CBB-A58B-9018822C6C9A}"/>
              </a:ext>
            </a:extLst>
          </p:cNvPr>
          <p:cNvGrpSpPr/>
          <p:nvPr/>
        </p:nvGrpSpPr>
        <p:grpSpPr>
          <a:xfrm>
            <a:off x="8487848" y="3406576"/>
            <a:ext cx="3543025" cy="3132874"/>
            <a:chOff x="7923348" y="3387669"/>
            <a:chExt cx="3543025" cy="3132874"/>
          </a:xfrm>
        </p:grpSpPr>
        <p:pic>
          <p:nvPicPr>
            <p:cNvPr id="23" name="Picture 2" descr="https://cdn.discordapp.com/attachments/790476156326903812/814028229094408192/undraw_business_shop_qw5t.png">
              <a:extLst>
                <a:ext uri="{FF2B5EF4-FFF2-40B4-BE49-F238E27FC236}">
                  <a16:creationId xmlns:a16="http://schemas.microsoft.com/office/drawing/2014/main" id="{F636EFB6-A8E8-4E64-A4CE-D6731D243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3327" y1="48091" x2="53050" y2="82220"/>
                          <a14:foregroundMark x1="71996" y1="48449" x2="69224" y2="84964"/>
                          <a14:foregroundMark x1="44455" y1="50597" x2="38447" y2="69093"/>
                          <a14:foregroundMark x1="38447" y1="69093" x2="37893" y2="78282"/>
                          <a14:foregroundMark x1="48614" y1="50597" x2="40573" y2="65513"/>
                          <a14:foregroundMark x1="40573" y1="65513" x2="36969" y2="81862"/>
                          <a14:foregroundMark x1="36969" y1="81862" x2="36784" y2="82220"/>
                          <a14:foregroundMark x1="35397" y1="55609" x2="25786" y2="75537"/>
                          <a14:foregroundMark x1="25786" y1="75537" x2="24492" y2="84248"/>
                          <a14:foregroundMark x1="38447" y1="51313" x2="31331" y2="81504"/>
                          <a14:foregroundMark x1="39002" y1="55609" x2="34104" y2="71360"/>
                          <a14:foregroundMark x1="34104" y1="71360" x2="30499" y2="77208"/>
                          <a14:foregroundMark x1="27726" y1="57279" x2="28835" y2="79356"/>
                          <a14:foregroundMark x1="20333" y1="52387" x2="20333" y2="66229"/>
                          <a14:foregroundMark x1="72828" y1="47375" x2="71996" y2="64797"/>
                          <a14:foregroundMark x1="26063" y1="85322" x2="23383" y2="84964"/>
                          <a14:foregroundMark x1="24677" y1="83890" x2="25786" y2="838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348" y="3387669"/>
              <a:ext cx="3543025" cy="274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B420D6-2A59-4FF1-854F-867ED4A3871C}"/>
                </a:ext>
              </a:extLst>
            </p:cNvPr>
            <p:cNvSpPr/>
            <p:nvPr/>
          </p:nvSpPr>
          <p:spPr>
            <a:xfrm>
              <a:off x="8072589" y="3402618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3D5AD1-9250-4546-8288-E4BB935F3F96}"/>
              </a:ext>
            </a:extLst>
          </p:cNvPr>
          <p:cNvGrpSpPr/>
          <p:nvPr/>
        </p:nvGrpSpPr>
        <p:grpSpPr>
          <a:xfrm>
            <a:off x="2757218" y="3414051"/>
            <a:ext cx="3490438" cy="3117925"/>
            <a:chOff x="2653926" y="3149337"/>
            <a:chExt cx="3490438" cy="3117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5E8B18-5ECC-4049-9EFE-9E4288E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875" y1="80717" x2="52425" y2="80295"/>
                          <a14:foregroundMark x1="52425" y1="80295" x2="54734" y2="81454"/>
                          <a14:foregroundMark x1="40647" y1="81770" x2="52502" y2="84089"/>
                          <a14:foregroundMark x1="49731" y1="81770" x2="52194" y2="82613"/>
                          <a14:foregroundMark x1="48345" y1="75342" x2="49731" y2="67861"/>
                          <a14:foregroundMark x1="50269" y1="73446" x2="51655" y2="66280"/>
                          <a14:foregroundMark x1="43418" y1="74605" x2="41416" y2="65543"/>
                          <a14:foregroundMark x1="38645" y1="74289" x2="37028" y2="68599"/>
                          <a14:foregroundMark x1="35643" y1="75342" x2="34565" y2="67861"/>
                          <a14:foregroundMark x1="50269" y1="61433" x2="64973" y2="47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926" y="3483430"/>
              <a:ext cx="3490438" cy="254998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FA67ECE-4A43-463B-934F-757EC906EC85}"/>
                </a:ext>
              </a:extLst>
            </p:cNvPr>
            <p:cNvSpPr/>
            <p:nvPr/>
          </p:nvSpPr>
          <p:spPr>
            <a:xfrm>
              <a:off x="2730750" y="314933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D9D792-746A-4B4F-BD76-500967B4963D}"/>
              </a:ext>
            </a:extLst>
          </p:cNvPr>
          <p:cNvGrpSpPr/>
          <p:nvPr/>
        </p:nvGrpSpPr>
        <p:grpSpPr>
          <a:xfrm>
            <a:off x="5693506" y="129079"/>
            <a:ext cx="3117925" cy="3117925"/>
            <a:chOff x="5334278" y="411317"/>
            <a:chExt cx="3117925" cy="311792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089D81-9AFE-44BC-8DE2-87666191F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30" b="89918" l="9949" r="89978">
                          <a14:foregroundMark x1="17284" y1="59789" x2="17299" y2="60533"/>
                          <a14:foregroundMark x1="36311" y1="69637" x2="35439" y2="84760"/>
                          <a14:foregroundMark x1="32680" y1="31067" x2="33696" y2="72802"/>
                          <a14:foregroundMark x1="33696" y1="72802" x2="33022" y2="86187"/>
                          <a14:foregroundMark x1="33272" y1="87232" x2="47640" y2="87691"/>
                          <a14:foregroundMark x1="47640" y1="87691" x2="51852" y2="85229"/>
                          <a14:foregroundMark x1="51852" y1="85229" x2="52723" y2="32005"/>
                          <a14:foregroundMark x1="52723" y1="32005" x2="47349" y2="27315"/>
                          <a14:foregroundMark x1="47349" y1="27315" x2="38054" y2="28136"/>
                          <a14:foregroundMark x1="38054" y1="28136" x2="32389" y2="31770"/>
                          <a14:foregroundMark x1="38417" y1="32356" x2="41249" y2="50996"/>
                          <a14:foregroundMark x1="43936" y1="31536" x2="42338" y2="86635"/>
                          <a14:backgroundMark x1="15904" y1="83822" x2="15178" y2="82649"/>
                          <a14:backgroundMark x1="33769" y1="21219" x2="44009" y2="11723"/>
                          <a14:backgroundMark x1="28468" y1="20516" x2="33261" y2="9261"/>
                          <a14:backgroundMark x1="29557" y1="21219" x2="39506" y2="8441"/>
                          <a14:backgroundMark x1="38998" y1="15123" x2="26071" y2="12309"/>
                          <a14:backgroundMark x1="26071" y1="12309" x2="25708" y2="12075"/>
                          <a14:backgroundMark x1="37545" y1="13951" x2="31227" y2="9379"/>
                          <a14:backgroundMark x1="39869" y1="15123" x2="36747" y2="12427"/>
                          <a14:backgroundMark x1="35875" y1="10903" x2="28686" y2="12427"/>
                          <a14:backgroundMark x1="32389" y1="18523" x2="27233" y2="15944"/>
                          <a14:backgroundMark x1="27233" y1="15944" x2="26797" y2="15358"/>
                          <a14:backgroundMark x1="30719" y1="16295" x2="28686" y2="14302"/>
                          <a14:backgroundMark x1="32898" y1="17116" x2="29630" y2="13599"/>
                          <a14:backgroundMark x1="26071" y1="54631" x2="20988" y2="60375"/>
                          <a14:backgroundMark x1="20988" y1="60375" x2="13798" y2="76671"/>
                          <a14:backgroundMark x1="26216" y1="62368" x2="17938" y2="81594"/>
                          <a14:backgroundMark x1="24038" y1="51231" x2="21569" y2="60492"/>
                          <a14:backgroundMark x1="21569" y1="60492" x2="21278" y2="75264"/>
                          <a14:backgroundMark x1="21206" y1="51583" x2="16485" y2="57796"/>
                          <a14:backgroundMark x1="16485" y1="57796" x2="13217" y2="65885"/>
                          <a14:backgroundMark x1="13217" y1="65885" x2="12055" y2="73505"/>
                          <a14:backgroundMark x1="16558" y1="62368" x2="16340" y2="78898"/>
                          <a14:backgroundMark x1="16340" y1="78898" x2="16340" y2="78898"/>
                          <a14:backgroundMark x1="17139" y1="76202" x2="15759" y2="86049"/>
                          <a14:backgroundMark x1="17357" y1="60610" x2="16267" y2="62251"/>
                          <a14:backgroundMark x1="29775" y1="60023" x2="30065" y2="82532"/>
                          <a14:backgroundMark x1="31518" y1="57562" x2="31518" y2="65182"/>
                          <a14:backgroundMark x1="32099" y1="86049" x2="31736" y2="923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12627" r="20401" b="9210"/>
            <a:stretch/>
          </p:blipFill>
          <p:spPr>
            <a:xfrm>
              <a:off x="5847384" y="699979"/>
              <a:ext cx="2281236" cy="2321558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A0A9E5-B1B6-4CFA-8FBE-20EE9E76881E}"/>
                </a:ext>
              </a:extLst>
            </p:cNvPr>
            <p:cNvSpPr/>
            <p:nvPr/>
          </p:nvSpPr>
          <p:spPr>
            <a:xfrm>
              <a:off x="5334278" y="41131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52E63C-1F69-485C-BA30-6B799583DD9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9107" y1="38356" x2="47414" y2="28493"/>
                        <a14:foregroundMark x1="44592" y1="28493" x2="48041" y2="27123"/>
                        <a14:foregroundMark x1="46552" y1="25068" x2="48119" y2="27671"/>
                        <a14:backgroundMark x1="37069" y1="50959" x2="41458" y2="62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572" t="20833" r="37160" b="27667"/>
          <a:stretch/>
        </p:blipFill>
        <p:spPr>
          <a:xfrm>
            <a:off x="7252468" y="1169923"/>
            <a:ext cx="1384621" cy="14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13893 0.35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1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6CB85A2-3F44-4C79-AA30-77589359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A8A5ED-58F3-47D8-BBA7-752B07217523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4" name="자유형 30">
              <a:extLst>
                <a:ext uri="{FF2B5EF4-FFF2-40B4-BE49-F238E27FC236}">
                  <a16:creationId xmlns:a16="http://schemas.microsoft.com/office/drawing/2014/main" id="{7AFDB204-AD73-441B-AC1A-1ABDC4EB3028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F1D89A8-189D-46D8-978C-88B7E1E89838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9640BBD-7530-4EC8-B69B-B5BFEB6362F0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7" name="자유형 35">
              <a:extLst>
                <a:ext uri="{FF2B5EF4-FFF2-40B4-BE49-F238E27FC236}">
                  <a16:creationId xmlns:a16="http://schemas.microsoft.com/office/drawing/2014/main" id="{2EBD57E3-4AD9-48FF-B23A-1374D8F9C9EC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27DBAE2-3AFA-4EDD-8E14-6CF4FBBBC4EE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488DE7F-6C84-44BE-B913-862FFB5D8DB4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84424A-A06F-4431-A97C-C2945B1FB116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4E6A2E-36C0-4D00-B51F-215F897E91F7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01F-CE5D-42DA-ABFB-39D67FE7A32A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EE24C-0EE6-4CBB-A58B-9018822C6C9A}"/>
              </a:ext>
            </a:extLst>
          </p:cNvPr>
          <p:cNvGrpSpPr/>
          <p:nvPr/>
        </p:nvGrpSpPr>
        <p:grpSpPr>
          <a:xfrm>
            <a:off x="8487848" y="3406576"/>
            <a:ext cx="3543025" cy="3132874"/>
            <a:chOff x="7923348" y="3387669"/>
            <a:chExt cx="3543025" cy="3132874"/>
          </a:xfrm>
        </p:grpSpPr>
        <p:pic>
          <p:nvPicPr>
            <p:cNvPr id="23" name="Picture 2" descr="https://cdn.discordapp.com/attachments/790476156326903812/814028229094408192/undraw_business_shop_qw5t.png">
              <a:extLst>
                <a:ext uri="{FF2B5EF4-FFF2-40B4-BE49-F238E27FC236}">
                  <a16:creationId xmlns:a16="http://schemas.microsoft.com/office/drawing/2014/main" id="{F636EFB6-A8E8-4E64-A4CE-D6731D243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3327" y1="48091" x2="53050" y2="82220"/>
                          <a14:foregroundMark x1="71996" y1="48449" x2="69224" y2="84964"/>
                          <a14:foregroundMark x1="44455" y1="50597" x2="38447" y2="69093"/>
                          <a14:foregroundMark x1="38447" y1="69093" x2="37893" y2="78282"/>
                          <a14:foregroundMark x1="48614" y1="50597" x2="40573" y2="65513"/>
                          <a14:foregroundMark x1="40573" y1="65513" x2="36969" y2="81862"/>
                          <a14:foregroundMark x1="36969" y1="81862" x2="36784" y2="82220"/>
                          <a14:foregroundMark x1="35397" y1="55609" x2="25786" y2="75537"/>
                          <a14:foregroundMark x1="25786" y1="75537" x2="24492" y2="84248"/>
                          <a14:foregroundMark x1="38447" y1="51313" x2="31331" y2="81504"/>
                          <a14:foregroundMark x1="39002" y1="55609" x2="34104" y2="71360"/>
                          <a14:foregroundMark x1="34104" y1="71360" x2="30499" y2="77208"/>
                          <a14:foregroundMark x1="27726" y1="57279" x2="28835" y2="79356"/>
                          <a14:foregroundMark x1="20333" y1="52387" x2="20333" y2="66229"/>
                          <a14:foregroundMark x1="72828" y1="47375" x2="71996" y2="64797"/>
                          <a14:foregroundMark x1="26063" y1="85322" x2="23383" y2="84964"/>
                          <a14:foregroundMark x1="24677" y1="83890" x2="25786" y2="838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348" y="3387669"/>
              <a:ext cx="3543025" cy="2743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CB420D6-2A59-4FF1-854F-867ED4A3871C}"/>
                </a:ext>
              </a:extLst>
            </p:cNvPr>
            <p:cNvSpPr/>
            <p:nvPr/>
          </p:nvSpPr>
          <p:spPr>
            <a:xfrm>
              <a:off x="8072589" y="3402618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53D5AD1-9250-4546-8288-E4BB935F3F96}"/>
              </a:ext>
            </a:extLst>
          </p:cNvPr>
          <p:cNvGrpSpPr/>
          <p:nvPr/>
        </p:nvGrpSpPr>
        <p:grpSpPr>
          <a:xfrm>
            <a:off x="2757218" y="3414051"/>
            <a:ext cx="3490438" cy="3117925"/>
            <a:chOff x="2653926" y="3149337"/>
            <a:chExt cx="3490438" cy="31179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55E8B18-5ECC-4049-9EFE-9E4288EE7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875" y1="80717" x2="52425" y2="80295"/>
                          <a14:foregroundMark x1="52425" y1="80295" x2="54734" y2="81454"/>
                          <a14:foregroundMark x1="40647" y1="81770" x2="52502" y2="84089"/>
                          <a14:foregroundMark x1="49731" y1="81770" x2="52194" y2="82613"/>
                          <a14:foregroundMark x1="48345" y1="75342" x2="49731" y2="67861"/>
                          <a14:foregroundMark x1="50269" y1="73446" x2="51655" y2="66280"/>
                          <a14:foregroundMark x1="43418" y1="74605" x2="41416" y2="65543"/>
                          <a14:foregroundMark x1="38645" y1="74289" x2="37028" y2="68599"/>
                          <a14:foregroundMark x1="35643" y1="75342" x2="34565" y2="67861"/>
                          <a14:foregroundMark x1="50269" y1="61433" x2="64973" y2="474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926" y="3483430"/>
              <a:ext cx="3490438" cy="2549981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FA67ECE-4A43-463B-934F-757EC906EC85}"/>
                </a:ext>
              </a:extLst>
            </p:cNvPr>
            <p:cNvSpPr/>
            <p:nvPr/>
          </p:nvSpPr>
          <p:spPr>
            <a:xfrm>
              <a:off x="2730750" y="314933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3D9D792-746A-4B4F-BD76-500967B4963D}"/>
              </a:ext>
            </a:extLst>
          </p:cNvPr>
          <p:cNvGrpSpPr/>
          <p:nvPr/>
        </p:nvGrpSpPr>
        <p:grpSpPr>
          <a:xfrm>
            <a:off x="5693506" y="129079"/>
            <a:ext cx="3117925" cy="3117925"/>
            <a:chOff x="5334278" y="411317"/>
            <a:chExt cx="3117925" cy="311792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C089D81-9AFE-44BC-8DE2-87666191F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30" b="89918" l="9949" r="89978">
                          <a14:foregroundMark x1="17284" y1="59789" x2="17299" y2="60533"/>
                          <a14:foregroundMark x1="36311" y1="69637" x2="35439" y2="84760"/>
                          <a14:foregroundMark x1="32680" y1="31067" x2="33696" y2="72802"/>
                          <a14:foregroundMark x1="33696" y1="72802" x2="33022" y2="86187"/>
                          <a14:foregroundMark x1="33272" y1="87232" x2="47640" y2="87691"/>
                          <a14:foregroundMark x1="47640" y1="87691" x2="51852" y2="85229"/>
                          <a14:foregroundMark x1="51852" y1="85229" x2="52723" y2="32005"/>
                          <a14:foregroundMark x1="52723" y1="32005" x2="47349" y2="27315"/>
                          <a14:foregroundMark x1="47349" y1="27315" x2="38054" y2="28136"/>
                          <a14:foregroundMark x1="38054" y1="28136" x2="32389" y2="31770"/>
                          <a14:foregroundMark x1="38417" y1="32356" x2="41249" y2="50996"/>
                          <a14:foregroundMark x1="43936" y1="31536" x2="42338" y2="86635"/>
                          <a14:backgroundMark x1="15904" y1="83822" x2="15178" y2="82649"/>
                          <a14:backgroundMark x1="33769" y1="21219" x2="44009" y2="11723"/>
                          <a14:backgroundMark x1="28468" y1="20516" x2="33261" y2="9261"/>
                          <a14:backgroundMark x1="29557" y1="21219" x2="39506" y2="8441"/>
                          <a14:backgroundMark x1="38998" y1="15123" x2="26071" y2="12309"/>
                          <a14:backgroundMark x1="26071" y1="12309" x2="25708" y2="12075"/>
                          <a14:backgroundMark x1="37545" y1="13951" x2="31227" y2="9379"/>
                          <a14:backgroundMark x1="39869" y1="15123" x2="36747" y2="12427"/>
                          <a14:backgroundMark x1="35875" y1="10903" x2="28686" y2="12427"/>
                          <a14:backgroundMark x1="32389" y1="18523" x2="27233" y2="15944"/>
                          <a14:backgroundMark x1="27233" y1="15944" x2="26797" y2="15358"/>
                          <a14:backgroundMark x1="30719" y1="16295" x2="28686" y2="14302"/>
                          <a14:backgroundMark x1="32898" y1="17116" x2="29630" y2="13599"/>
                          <a14:backgroundMark x1="26071" y1="54631" x2="20988" y2="60375"/>
                          <a14:backgroundMark x1="20988" y1="60375" x2="13798" y2="76671"/>
                          <a14:backgroundMark x1="26216" y1="62368" x2="17938" y2="81594"/>
                          <a14:backgroundMark x1="24038" y1="51231" x2="21569" y2="60492"/>
                          <a14:backgroundMark x1="21569" y1="60492" x2="21278" y2="75264"/>
                          <a14:backgroundMark x1="21206" y1="51583" x2="16485" y2="57796"/>
                          <a14:backgroundMark x1="16485" y1="57796" x2="13217" y2="65885"/>
                          <a14:backgroundMark x1="13217" y1="65885" x2="12055" y2="73505"/>
                          <a14:backgroundMark x1="16558" y1="62368" x2="16340" y2="78898"/>
                          <a14:backgroundMark x1="16340" y1="78898" x2="16340" y2="78898"/>
                          <a14:backgroundMark x1="17139" y1="76202" x2="15759" y2="86049"/>
                          <a14:backgroundMark x1="17357" y1="60610" x2="16267" y2="62251"/>
                          <a14:backgroundMark x1="29775" y1="60023" x2="30065" y2="82532"/>
                          <a14:backgroundMark x1="31518" y1="57562" x2="31518" y2="65182"/>
                          <a14:backgroundMark x1="32099" y1="86049" x2="31736" y2="923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1" t="12627" r="20401" b="9210"/>
            <a:stretch/>
          </p:blipFill>
          <p:spPr>
            <a:xfrm>
              <a:off x="5847384" y="699979"/>
              <a:ext cx="2281236" cy="2321558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4A0A9E5-B1B6-4CFA-8FBE-20EE9E76881E}"/>
                </a:ext>
              </a:extLst>
            </p:cNvPr>
            <p:cNvSpPr/>
            <p:nvPr/>
          </p:nvSpPr>
          <p:spPr>
            <a:xfrm>
              <a:off x="5334278" y="411317"/>
              <a:ext cx="3117925" cy="3117925"/>
            </a:xfrm>
            <a:prstGeom prst="ellipse">
              <a:avLst/>
            </a:prstGeom>
            <a:noFill/>
            <a:ln w="57150">
              <a:solidFill>
                <a:srgbClr val="807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3433899-AEE1-4918-B218-1C3EFB7BB85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6375" y1="61369" x2="19352" y2="68677"/>
                        <a14:backgroundMark x1="49212" y1="22506" x2="69352" y2="94664"/>
                        <a14:backgroundMark x1="69352" y1="94664" x2="69615" y2="94200"/>
                        <a14:backgroundMark x1="71716" y1="24478" x2="52102" y2="68213"/>
                        <a14:backgroundMark x1="52102" y1="68213" x2="47285" y2="82947"/>
                        <a14:backgroundMark x1="71891" y1="44664" x2="60946" y2="92691"/>
                        <a14:backgroundMark x1="63573" y1="16357" x2="58669" y2="58701"/>
                        <a14:backgroundMark x1="47986" y1="52784" x2="50701" y2="67169"/>
                        <a14:backgroundMark x1="53765" y1="22622" x2="59895" y2="20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16" t="50000" r="70556" b="23667"/>
          <a:stretch/>
        </p:blipFill>
        <p:spPr>
          <a:xfrm>
            <a:off x="5692188" y="1118982"/>
            <a:ext cx="1120374" cy="1158162"/>
          </a:xfrm>
          <a:prstGeom prst="rect">
            <a:avLst/>
          </a:prstGeom>
        </p:spPr>
      </p:pic>
      <p:pic>
        <p:nvPicPr>
          <p:cNvPr id="1026" name="Picture 2" descr="https://cdn.discordapp.com/attachments/790476156326903812/814051646338105365/3.png">
            <a:extLst>
              <a:ext uri="{FF2B5EF4-FFF2-40B4-BE49-F238E27FC236}">
                <a16:creationId xmlns:a16="http://schemas.microsoft.com/office/drawing/2014/main" id="{B191FD1D-50A0-47CA-A533-05AE6158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8879" y1="34929" x2="30172" y2="50709"/>
                        <a14:foregroundMark x1="44109" y1="32801" x2="41667" y2="50000"/>
                        <a14:foregroundMark x1="58908" y1="31206" x2="58333" y2="42553"/>
                        <a14:foregroundMark x1="72989" y1="30142" x2="70115" y2="43972"/>
                        <a14:foregroundMark x1="69540" y1="53191" x2="69540" y2="60638"/>
                        <a14:foregroundMark x1="65230" y1="55496" x2="62644" y2="63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2987">
            <a:off x="4232317" y="1434899"/>
            <a:ext cx="5558824" cy="45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15469 0.338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1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3C78A2-3176-409B-B440-5F5671B775A4}"/>
              </a:ext>
            </a:extLst>
          </p:cNvPr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00FAD7-2BDE-402A-BA38-EBF5DE5C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78B47E7-2F2B-4AC7-8158-F5CD8C0D8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323" y="468379"/>
            <a:ext cx="4863438" cy="5489426"/>
          </a:xfrm>
          <a:prstGeom prst="rect">
            <a:avLst/>
          </a:prstGeom>
        </p:spPr>
      </p:pic>
      <p:pic>
        <p:nvPicPr>
          <p:cNvPr id="8" name="Picture 6" descr="Money Background Images Png &amp; Free Money Background Images.png Transparent  Images #63270 - PNGio">
            <a:extLst>
              <a:ext uri="{FF2B5EF4-FFF2-40B4-BE49-F238E27FC236}">
                <a16:creationId xmlns:a16="http://schemas.microsoft.com/office/drawing/2014/main" id="{AC7C5158-375A-4F69-9BEA-C2C62D105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71" y="-5385704"/>
            <a:ext cx="975360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Money Background Images Png &amp; Free Money Background Images.png Transparent  Images #63270 - PNGio">
            <a:extLst>
              <a:ext uri="{FF2B5EF4-FFF2-40B4-BE49-F238E27FC236}">
                <a16:creationId xmlns:a16="http://schemas.microsoft.com/office/drawing/2014/main" id="{E0B5FE53-3397-43C9-8214-269ACBFE5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0"/>
          <a:stretch/>
        </p:blipFill>
        <p:spPr bwMode="auto">
          <a:xfrm>
            <a:off x="2324242" y="-7402286"/>
            <a:ext cx="9753600" cy="26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9959000-BDA4-41F0-AB46-66256592355A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1" name="자유형 30">
              <a:extLst>
                <a:ext uri="{FF2B5EF4-FFF2-40B4-BE49-F238E27FC236}">
                  <a16:creationId xmlns:a16="http://schemas.microsoft.com/office/drawing/2014/main" id="{34032134-4374-42DE-8391-C4B480E62D3F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DB6E217-1C3F-443A-A2E7-6759C03A036F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A0360F-DA9D-461E-AA3B-BAE216C90CDC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5" name="자유형 35">
              <a:extLst>
                <a:ext uri="{FF2B5EF4-FFF2-40B4-BE49-F238E27FC236}">
                  <a16:creationId xmlns:a16="http://schemas.microsoft.com/office/drawing/2014/main" id="{9208F759-9B21-48A7-915A-F5CE72338693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38D1FED-E157-4334-9D4F-7FB53287C510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6AE13C3-A192-4970-AAA4-5B7776685AF2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223631-65CF-47ED-BF9E-8CB9991D98D5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283509-C50C-465F-8B1B-62032D50CC62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1172D5A-1156-4768-ACA3-2F9C001EC883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39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22222E-6 L -0.00091 0.9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94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1654 1.0777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" y="5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3C78A2-3176-409B-B440-5F5671B775A4}"/>
              </a:ext>
            </a:extLst>
          </p:cNvPr>
          <p:cNvSpPr/>
          <p:nvPr/>
        </p:nvSpPr>
        <p:spPr>
          <a:xfrm>
            <a:off x="1" y="0"/>
            <a:ext cx="1409700" cy="6858000"/>
          </a:xfrm>
          <a:prstGeom prst="rect">
            <a:avLst/>
          </a:prstGeom>
          <a:solidFill>
            <a:srgbClr val="433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A00FAD7-2BDE-402A-BA38-EBF5DE5C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43" y="249737"/>
            <a:ext cx="801730" cy="2744904"/>
          </a:xfrm>
          <a:prstGeom prst="rect">
            <a:avLst/>
          </a:prstGeom>
        </p:spPr>
      </p:pic>
      <p:pic>
        <p:nvPicPr>
          <p:cNvPr id="1028" name="Picture 4" descr="Book Cartoon png download - 500*500 - Free Transparent Kindle Paperwhite png  Download. - CleanPNG / KissPNG">
            <a:extLst>
              <a:ext uri="{FF2B5EF4-FFF2-40B4-BE49-F238E27FC236}">
                <a16:creationId xmlns:a16="http://schemas.microsoft.com/office/drawing/2014/main" id="{FEDC7721-5C0D-4816-9FC1-382DECCAA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00" b="96600" l="10000" r="90000">
                        <a14:foregroundMark x1="47333" y1="4000" x2="47333" y2="4000"/>
                        <a14:foregroundMark x1="58222" y1="3200" x2="64333" y2="4400"/>
                        <a14:foregroundMark x1="64333" y1="4400" x2="66556" y2="17000"/>
                        <a14:foregroundMark x1="66556" y1="17000" x2="66222" y2="84800"/>
                        <a14:foregroundMark x1="66222" y1="84800" x2="60778" y2="92200"/>
                        <a14:foregroundMark x1="60778" y1="92200" x2="53444" y2="92200"/>
                        <a14:foregroundMark x1="53444" y1="92200" x2="34778" y2="79400"/>
                        <a14:foregroundMark x1="34778" y1="79400" x2="31728" y2="71800"/>
                        <a14:foregroundMark x1="30499" y1="67400" x2="33111" y2="10800"/>
                        <a14:foregroundMark x1="33111" y1="10800" x2="37222" y2="2600"/>
                        <a14:foregroundMark x1="32556" y1="96200" x2="49000" y2="98400"/>
                        <a14:foregroundMark x1="49000" y1="98400" x2="61000" y2="96600"/>
                        <a14:foregroundMark x1="61000" y1="96600" x2="61000" y2="96600"/>
                        <a14:backgroundMark x1="30222" y1="67400" x2="30222" y2="67400"/>
                        <a14:backgroundMark x1="30333" y1="68000" x2="30333" y2="68000"/>
                        <a14:backgroundMark x1="30333" y1="67400" x2="30333" y2="68600"/>
                        <a14:backgroundMark x1="30333" y1="67400" x2="30222" y2="64800"/>
                        <a14:backgroundMark x1="30222" y1="67800" x2="30222" y2="7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5" r="28133"/>
          <a:stretch/>
        </p:blipFill>
        <p:spPr bwMode="auto">
          <a:xfrm rot="1228240">
            <a:off x="2593527" y="2290009"/>
            <a:ext cx="4277167" cy="53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알라딘-예스24, 전자책 단말기 크레마카르타G 출시 - 문학뉴스">
            <a:extLst>
              <a:ext uri="{FF2B5EF4-FFF2-40B4-BE49-F238E27FC236}">
                <a16:creationId xmlns:a16="http://schemas.microsoft.com/office/drawing/2014/main" id="{F232E912-5E51-4475-8AA1-924BF2647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902" b="86078" l="23047" r="80469">
                        <a14:foregroundMark x1="51563" y1="16275" x2="62109" y2="17451"/>
                        <a14:foregroundMark x1="62109" y1="17451" x2="69336" y2="20980"/>
                        <a14:foregroundMark x1="69336" y1="20980" x2="74609" y2="29216"/>
                        <a14:foregroundMark x1="74609" y1="29216" x2="76563" y2="57647"/>
                        <a14:foregroundMark x1="76563" y1="57647" x2="76367" y2="58627"/>
                        <a14:foregroundMark x1="75781" y1="63725" x2="74609" y2="84902"/>
                        <a14:foregroundMark x1="74805" y1="81176" x2="77930" y2="71569"/>
                        <a14:foregroundMark x1="77930" y1="71569" x2="77930" y2="67451"/>
                        <a14:foregroundMark x1="78711" y1="80980" x2="80664" y2="68824"/>
                        <a14:foregroundMark x1="80273" y1="71176" x2="76563" y2="22549"/>
                        <a14:foregroundMark x1="76563" y1="22549" x2="76563" y2="22549"/>
                        <a14:foregroundMark x1="78711" y1="33922" x2="78125" y2="24902"/>
                        <a14:foregroundMark x1="78125" y1="24902" x2="75586" y2="18039"/>
                        <a14:foregroundMark x1="76563" y1="16863" x2="62500" y2="16667"/>
                        <a14:foregroundMark x1="74219" y1="15098" x2="55273" y2="15098"/>
                        <a14:foregroundMark x1="48047" y1="15294" x2="30273" y2="17059"/>
                        <a14:foregroundMark x1="30273" y1="17059" x2="21680" y2="21765"/>
                        <a14:foregroundMark x1="21680" y1="21765" x2="24023" y2="82353"/>
                        <a14:foregroundMark x1="24023" y1="82353" x2="41797" y2="86078"/>
                        <a14:foregroundMark x1="41797" y1="86078" x2="76758" y2="86078"/>
                        <a14:backgroundMark x1="21094" y1="88627" x2="21094" y2="88627"/>
                        <a14:backgroundMark x1="21484" y1="88235" x2="21484" y2="88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19" t="10784" r="15848" b="8543"/>
          <a:stretch/>
        </p:blipFill>
        <p:spPr bwMode="auto">
          <a:xfrm rot="1193242">
            <a:off x="4614350" y="-2373746"/>
            <a:ext cx="4058421" cy="482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알라딘: 알라딘 크레마 사운드업">
            <a:extLst>
              <a:ext uri="{FF2B5EF4-FFF2-40B4-BE49-F238E27FC236}">
                <a16:creationId xmlns:a16="http://schemas.microsoft.com/office/drawing/2014/main" id="{C7B65437-8910-42E3-A54D-C51FD6D0D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000" b="93600" l="20000" r="79000">
                        <a14:foregroundMark x1="23112" y1="15200" x2="22154" y2="18334"/>
                        <a14:foregroundMark x1="23295" y1="14600" x2="23112" y2="15200"/>
                        <a14:foregroundMark x1="23600" y1="13600" x2="23295" y2="14600"/>
                        <a14:foregroundMark x1="22955" y1="28917" x2="23148" y2="29928"/>
                        <a14:foregroundMark x1="24800" y1="14200" x2="38800" y2="10800"/>
                        <a14:foregroundMark x1="35400" y1="13000" x2="62953" y2="11045"/>
                        <a14:foregroundMark x1="62000" y1="12000" x2="69400" y2="12600"/>
                        <a14:foregroundMark x1="69400" y1="12600" x2="73800" y2="18600"/>
                        <a14:foregroundMark x1="73800" y1="18600" x2="74600" y2="45600"/>
                        <a14:foregroundMark x1="73600" y1="26800" x2="73800" y2="52600"/>
                        <a14:foregroundMark x1="73800" y1="52600" x2="72600" y2="58000"/>
                        <a14:foregroundMark x1="31000" y1="82000" x2="66800" y2="82400"/>
                        <a14:foregroundMark x1="66800" y1="82400" x2="73200" y2="77800"/>
                        <a14:foregroundMark x1="73200" y1="77800" x2="74600" y2="69600"/>
                        <a14:foregroundMark x1="74600" y1="69600" x2="74600" y2="37000"/>
                        <a14:foregroundMark x1="37600" y1="85200" x2="64600" y2="82400"/>
                        <a14:foregroundMark x1="64600" y1="82400" x2="72800" y2="84200"/>
                        <a14:foregroundMark x1="72800" y1="84200" x2="74800" y2="77200"/>
                        <a14:foregroundMark x1="69400" y1="88000" x2="64641" y2="89222"/>
                        <a14:foregroundMark x1="28600" y1="84400" x2="25200" y2="75400"/>
                        <a14:foregroundMark x1="25200" y1="75400" x2="24000" y2="28600"/>
                        <a14:foregroundMark x1="23138" y1="43800" x2="24200" y2="48400"/>
                        <a14:foregroundMark x1="22601" y1="41472" x2="23138" y2="43800"/>
                        <a14:foregroundMark x1="24200" y1="48400" x2="24000" y2="50400"/>
                        <a14:foregroundMark x1="23951" y1="14600" x2="24600" y2="13000"/>
                        <a14:foregroundMark x1="23708" y1="15200" x2="23951" y2="14600"/>
                        <a14:foregroundMark x1="22421" y1="18375" x2="23708" y2="15200"/>
                        <a14:foregroundMark x1="24600" y1="13000" x2="25532" y2="12161"/>
                        <a14:foregroundMark x1="71916" y1="11244" x2="74558" y2="13119"/>
                        <a14:foregroundMark x1="76067" y1="16137" x2="76800" y2="22000"/>
                        <a14:foregroundMark x1="76800" y1="22000" x2="77000" y2="53600"/>
                        <a14:foregroundMark x1="77800" y1="30800" x2="77600" y2="37600"/>
                        <a14:foregroundMark x1="77000" y1="20800" x2="77200" y2="30600"/>
                        <a14:foregroundMark x1="77000" y1="55000" x2="76800" y2="86400"/>
                        <a14:foregroundMark x1="22000" y1="86400" x2="22000" y2="68000"/>
                        <a14:foregroundMark x1="22075" y1="38400" x2="22063" y2="37893"/>
                        <a14:foregroundMark x1="22080" y1="38600" x2="22075" y2="38400"/>
                        <a14:foregroundMark x1="22094" y1="39208" x2="22080" y2="38600"/>
                        <a14:foregroundMark x1="22203" y1="43800" x2="22147" y2="41431"/>
                        <a14:foregroundMark x1="22227" y1="44800" x2="22203" y2="43800"/>
                        <a14:foregroundMark x1="22241" y1="45400" x2="22227" y2="44800"/>
                        <a14:foregroundMark x1="22269" y1="46600" x2="22241" y2="45400"/>
                        <a14:foregroundMark x1="22302" y1="48000" x2="22269" y2="46600"/>
                        <a14:foregroundMark x1="22344" y1="49800" x2="22302" y2="48000"/>
                        <a14:foregroundMark x1="22358" y1="50400" x2="22344" y2="49800"/>
                        <a14:foregroundMark x1="22367" y1="50800" x2="22358" y2="50400"/>
                        <a14:foregroundMark x1="21646" y1="50400" x2="21638" y2="50800"/>
                        <a14:foregroundMark x1="21658" y1="49800" x2="21646" y2="50400"/>
                        <a14:foregroundMark x1="21693" y1="48000" x2="21658" y2="49800"/>
                        <a14:foregroundMark x1="21720" y1="46600" x2="21693" y2="48000"/>
                        <a14:foregroundMark x1="21743" y1="45400" x2="21720" y2="46600"/>
                        <a14:foregroundMark x1="21754" y1="44800" x2="21743" y2="45400"/>
                        <a14:foregroundMark x1="21773" y1="43800" x2="21754" y2="44800"/>
                        <a14:foregroundMark x1="21800" y1="42400" x2="21773" y2="43800"/>
                        <a14:foregroundMark x1="20873" y1="50400" x2="20849" y2="50800"/>
                        <a14:foregroundMark x1="20910" y1="49800" x2="20873" y2="50400"/>
                        <a14:foregroundMark x1="21020" y1="48000" x2="20910" y2="49800"/>
                        <a14:foregroundMark x1="21106" y1="46600" x2="21020" y2="48000"/>
                        <a14:foregroundMark x1="21180" y1="45400" x2="21106" y2="46600"/>
                        <a14:foregroundMark x1="21217" y1="44800" x2="21180" y2="45400"/>
                        <a14:foregroundMark x1="21278" y1="43800" x2="21217" y2="44800"/>
                        <a14:foregroundMark x1="21400" y1="41800" x2="21278" y2="43800"/>
                        <a14:foregroundMark x1="21444" y1="53400" x2="21600" y2="66800"/>
                        <a14:foregroundMark x1="21409" y1="50400" x2="21414" y2="50800"/>
                        <a14:foregroundMark x1="21402" y1="49800" x2="21409" y2="50400"/>
                        <a14:foregroundMark x1="21400" y1="49600" x2="21402" y2="49800"/>
                        <a14:foregroundMark x1="21793" y1="53400" x2="21400" y2="74400"/>
                        <a14:foregroundMark x1="21400" y1="66800" x2="22733" y2="87747"/>
                        <a14:foregroundMark x1="21116" y1="29121" x2="21024" y2="29821"/>
                        <a14:foregroundMark x1="22947" y1="15200" x2="22527" y2="18392"/>
                        <a14:foregroundMark x1="23000" y1="14800" x2="22947" y2="15200"/>
                        <a14:foregroundMark x1="20778" y1="44800" x2="20800" y2="45000"/>
                        <a14:foregroundMark x1="20670" y1="43800" x2="20778" y2="44800"/>
                        <a14:foregroundMark x1="20397" y1="41272" x2="20670" y2="43800"/>
                        <a14:foregroundMark x1="20108" y1="38600" x2="20155" y2="39032"/>
                        <a14:foregroundMark x1="20086" y1="38400" x2="20108" y2="38600"/>
                        <a14:foregroundMark x1="20043" y1="38000" x2="20086" y2="38400"/>
                        <a14:foregroundMark x1="20021" y1="37791" x2="20043" y2="38000"/>
                        <a14:foregroundMark x1="20800" y1="45000" x2="20800" y2="45000"/>
                        <a14:foregroundMark x1="20112" y1="50400" x2="20087" y2="50800"/>
                        <a14:foregroundMark x1="20150" y1="49800" x2="20112" y2="50400"/>
                        <a14:foregroundMark x1="20262" y1="48000" x2="20150" y2="49800"/>
                        <a14:foregroundMark x1="20350" y1="46600" x2="20262" y2="48000"/>
                        <a14:foregroundMark x1="20425" y1="45400" x2="20350" y2="46600"/>
                        <a14:foregroundMark x1="20462" y1="44800" x2="20425" y2="45400"/>
                        <a14:foregroundMark x1="20525" y1="43800" x2="20462" y2="44800"/>
                        <a14:foregroundMark x1="20681" y1="41298" x2="20525" y2="43800"/>
                        <a14:foregroundMark x1="20850" y1="38600" x2="20819" y2="39092"/>
                        <a14:foregroundMark x1="20863" y1="38400" x2="20850" y2="38600"/>
                        <a14:foregroundMark x1="20888" y1="38000" x2="20863" y2="38400"/>
                        <a14:foregroundMark x1="20898" y1="37835" x2="20888" y2="38000"/>
                        <a14:foregroundMark x1="21445" y1="29084" x2="21398" y2="29840"/>
                        <a14:foregroundMark x1="76378" y1="16760" x2="75800" y2="21000"/>
                        <a14:foregroundMark x1="75800" y1="21000" x2="77800" y2="36200"/>
                        <a14:foregroundMark x1="77800" y1="36200" x2="77200" y2="38400"/>
                        <a14:foregroundMark x1="73291" y1="10118" x2="74940" y2="11355"/>
                        <a14:foregroundMark x1="23109" y1="11185" x2="22600" y2="11400"/>
                        <a14:foregroundMark x1="23695" y1="12023" x2="21600" y2="13400"/>
                        <a14:foregroundMark x1="21686" y1="15200" x2="21833" y2="18284"/>
                        <a14:foregroundMark x1="21657" y1="14600" x2="21686" y2="15200"/>
                        <a14:foregroundMark x1="21600" y1="13400" x2="21657" y2="14600"/>
                        <a14:foregroundMark x1="24800" y1="10600" x2="24800" y2="10600"/>
                        <a14:foregroundMark x1="24600" y1="10000" x2="24600" y2="10000"/>
                        <a14:foregroundMark x1="25800" y1="9800" x2="25800" y2="9800"/>
                        <a14:foregroundMark x1="27200" y1="9800" x2="24800" y2="9800"/>
                        <a14:foregroundMark x1="21462" y1="14600" x2="21400" y2="14800"/>
                        <a14:foregroundMark x1="22200" y1="12200" x2="21462" y2="14600"/>
                        <a14:foregroundMark x1="21800" y1="13000" x2="26200" y2="10000"/>
                        <a14:foregroundMark x1="20839" y1="29151" x2="21200" y2="33600"/>
                        <a14:foregroundMark x1="21100" y1="21400" x2="20967" y2="21931"/>
                        <a14:foregroundMark x1="22200" y1="17000" x2="21100" y2="21400"/>
                        <a14:foregroundMark x1="22200" y1="24800" x2="22200" y2="24800"/>
                        <a14:foregroundMark x1="22000" y1="31400" x2="21400" y2="23600"/>
                        <a14:foregroundMark x1="21400" y1="23600" x2="21400" y2="23600"/>
                        <a14:foregroundMark x1="20800" y1="37800" x2="21000" y2="22200"/>
                        <a14:backgroundMark x1="29000" y1="7600" x2="58000" y2="6600"/>
                        <a14:backgroundMark x1="56400" y1="8000" x2="74400" y2="8400"/>
                        <a14:backgroundMark x1="77000" y1="10400" x2="79600" y2="15600"/>
                        <a14:backgroundMark x1="77800" y1="11400" x2="73800" y2="9000"/>
                        <a14:backgroundMark x1="28800" y1="8800" x2="26600" y2="8800"/>
                        <a14:backgroundMark x1="24450" y1="9250" x2="22000" y2="9600"/>
                        <a14:backgroundMark x1="27600" y1="8800" x2="26650" y2="8936"/>
                        <a14:backgroundMark x1="20407" y1="33664" x2="20200" y2="37800"/>
                        <a14:backgroundMark x1="19591" y1="24800" x2="19400" y2="26200"/>
                        <a14:backgroundMark x1="19755" y1="23600" x2="19591" y2="24800"/>
                        <a14:backgroundMark x1="20000" y1="21800" x2="19755" y2="23600"/>
                        <a14:backgroundMark x1="19977" y1="25398" x2="20400" y2="29200"/>
                        <a14:backgroundMark x1="19911" y1="24800" x2="19966" y2="25294"/>
                        <a14:backgroundMark x1="19800" y1="23800" x2="19911" y2="24800"/>
                        <a14:backgroundMark x1="19800" y1="38600" x2="19800" y2="38600"/>
                        <a14:backgroundMark x1="20200" y1="38400" x2="20200" y2="38400"/>
                        <a14:backgroundMark x1="19800" y1="38000" x2="19800" y2="38000"/>
                        <a14:backgroundMark x1="19800" y1="39000" x2="19600" y2="41200"/>
                        <a14:backgroundMark x1="19600" y1="50800" x2="19600" y2="53400"/>
                        <a14:backgroundMark x1="20800" y1="14600" x2="20800" y2="14600"/>
                        <a14:backgroundMark x1="20800" y1="15200" x2="20800" y2="15200"/>
                        <a14:backgroundMark x1="20200" y1="21400" x2="20200" y2="21400"/>
                        <a14:backgroundMark x1="20400" y1="22200" x2="20400" y2="22200"/>
                        <a14:backgroundMark x1="20400" y1="21800" x2="20400" y2="21800"/>
                        <a14:backgroundMark x1="20400" y1="21400" x2="20400" y2="21400"/>
                        <a14:backgroundMark x1="19800" y1="50400" x2="19800" y2="50400"/>
                        <a14:backgroundMark x1="19600" y1="49800" x2="19600" y2="49800"/>
                        <a14:backgroundMark x1="19800" y1="48000" x2="19800" y2="48000"/>
                        <a14:backgroundMark x1="19600" y1="46600" x2="19600" y2="46600"/>
                        <a14:backgroundMark x1="19600" y1="45400" x2="19600" y2="45400"/>
                        <a14:backgroundMark x1="19800" y1="44800" x2="19800" y2="44800"/>
                        <a14:backgroundMark x1="19800" y1="43800" x2="19800" y2="43800"/>
                        <a14:backgroundMark x1="19600" y1="52000" x2="19400" y2="41200"/>
                        <a14:backgroundMark x1="19400" y1="51400" x2="19200" y2="38600"/>
                        <a14:backgroundMark x1="45200" y1="92000" x2="56800" y2="91600"/>
                        <a14:backgroundMark x1="50400" y1="91600" x2="60800" y2="90800"/>
                        <a14:backgroundMark x1="44200" y1="91400" x2="46800" y2="92200"/>
                        <a14:backgroundMark x1="60000" y1="90600" x2="63600" y2="90800"/>
                        <a14:backgroundMark x1="23200" y1="90000" x2="21200" y2="89800"/>
                        <a14:backgroundMark x1="23200" y1="89600" x2="22000" y2="89200"/>
                        <a14:backgroundMark x1="23000" y1="89600" x2="22000" y2="89000"/>
                        <a14:backgroundMark x1="23800" y1="90000" x2="22800" y2="8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99" t="5885" r="19828" b="8400"/>
          <a:stretch/>
        </p:blipFill>
        <p:spPr bwMode="auto">
          <a:xfrm rot="1217686">
            <a:off x="8489269" y="-1843563"/>
            <a:ext cx="4149957" cy="56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A35DABF-600B-4B7D-B264-F01CAEB6DE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54" b="94675" l="6426" r="95181">
                        <a14:foregroundMark x1="37349" y1="44970" x2="40964" y2="54142"/>
                        <a14:foregroundMark x1="33333" y1="40828" x2="58635" y2="55621"/>
                        <a14:foregroundMark x1="55823" y1="41420" x2="59036" y2="54142"/>
                        <a14:foregroundMark x1="63052" y1="41420" x2="61847" y2="55621"/>
                        <a14:foregroundMark x1="65863" y1="42899" x2="42570" y2="56213"/>
                        <a14:foregroundMark x1="46185" y1="10651" x2="60241" y2="12426"/>
                        <a14:foregroundMark x1="61044" y1="8876" x2="81124" y2="9763"/>
                        <a14:foregroundMark x1="83133" y1="8876" x2="95181" y2="25148"/>
                        <a14:foregroundMark x1="95181" y1="25148" x2="92369" y2="85799"/>
                        <a14:foregroundMark x1="92369" y1="85799" x2="65863" y2="91716"/>
                        <a14:foregroundMark x1="65863" y1="91716" x2="51004" y2="88166"/>
                        <a14:foregroundMark x1="41365" y1="94675" x2="32932" y2="65976"/>
                        <a14:foregroundMark x1="8835" y1="89645" x2="8032" y2="27811"/>
                        <a14:foregroundMark x1="8032" y1="27811" x2="11647" y2="15680"/>
                        <a14:foregroundMark x1="7631" y1="20710" x2="7631" y2="20710"/>
                        <a14:foregroundMark x1="7631" y1="15680" x2="7631" y2="15680"/>
                        <a14:foregroundMark x1="7631" y1="15680" x2="7631" y2="15680"/>
                        <a14:foregroundMark x1="9237" y1="13609" x2="34137" y2="7692"/>
                        <a14:foregroundMark x1="34137" y1="7692" x2="75100" y2="5917"/>
                        <a14:foregroundMark x1="78715" y1="7692" x2="95181" y2="23077"/>
                        <a14:foregroundMark x1="95181" y1="23077" x2="92369" y2="49112"/>
                        <a14:foregroundMark x1="45382" y1="95266" x2="18072" y2="93491"/>
                        <a14:foregroundMark x1="18072" y1="93491" x2="6827" y2="85799"/>
                        <a14:foregroundMark x1="77007" y1="5246" x2="77510" y2="8580"/>
                        <a14:backgroundMark x1="6827" y1="2959" x2="59839" y2="0"/>
                        <a14:backgroundMark x1="59839" y1="0" x2="89157" y2="1479"/>
                        <a14:backgroundMark x1="89157" y1="1479" x2="72289" y2="5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11006">
            <a:off x="6902901" y="3423528"/>
            <a:ext cx="3708335" cy="503380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083F463-D478-41B4-BFE1-4F708FA7BDC3}"/>
              </a:ext>
            </a:extLst>
          </p:cNvPr>
          <p:cNvGrpSpPr/>
          <p:nvPr/>
        </p:nvGrpSpPr>
        <p:grpSpPr>
          <a:xfrm rot="20839264">
            <a:off x="527022" y="6084810"/>
            <a:ext cx="700811" cy="472248"/>
            <a:chOff x="546067" y="6110585"/>
            <a:chExt cx="700811" cy="472248"/>
          </a:xfrm>
        </p:grpSpPr>
        <p:sp>
          <p:nvSpPr>
            <p:cNvPr id="15" name="자유형 35">
              <a:extLst>
                <a:ext uri="{FF2B5EF4-FFF2-40B4-BE49-F238E27FC236}">
                  <a16:creationId xmlns:a16="http://schemas.microsoft.com/office/drawing/2014/main" id="{A3147005-CA93-4022-9554-2905183C2801}"/>
                </a:ext>
              </a:extLst>
            </p:cNvPr>
            <p:cNvSpPr/>
            <p:nvPr/>
          </p:nvSpPr>
          <p:spPr>
            <a:xfrm>
              <a:off x="546067" y="6213144"/>
              <a:ext cx="160704" cy="32083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36B9A8B-093B-4A1F-AC7F-F6597D37C2F3}"/>
                </a:ext>
              </a:extLst>
            </p:cNvPr>
            <p:cNvSpPr/>
            <p:nvPr/>
          </p:nvSpPr>
          <p:spPr>
            <a:xfrm rot="20709709">
              <a:off x="613488" y="6110585"/>
              <a:ext cx="633390" cy="472248"/>
            </a:xfrm>
            <a:prstGeom prst="ellipse">
              <a:avLst/>
            </a:pr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CAD066-11FE-4216-AEE2-E4B667E0B968}"/>
              </a:ext>
            </a:extLst>
          </p:cNvPr>
          <p:cNvGrpSpPr/>
          <p:nvPr/>
        </p:nvGrpSpPr>
        <p:grpSpPr>
          <a:xfrm>
            <a:off x="1828758" y="151891"/>
            <a:ext cx="983123" cy="734688"/>
            <a:chOff x="1828758" y="151891"/>
            <a:chExt cx="983123" cy="734688"/>
          </a:xfrm>
        </p:grpSpPr>
        <p:sp>
          <p:nvSpPr>
            <p:cNvPr id="18" name="자유형 30">
              <a:extLst>
                <a:ext uri="{FF2B5EF4-FFF2-40B4-BE49-F238E27FC236}">
                  <a16:creationId xmlns:a16="http://schemas.microsoft.com/office/drawing/2014/main" id="{7D0042AD-7F3B-4676-9206-59BFCD1A37BA}"/>
                </a:ext>
              </a:extLst>
            </p:cNvPr>
            <p:cNvSpPr/>
            <p:nvPr/>
          </p:nvSpPr>
          <p:spPr>
            <a:xfrm rot="20709709">
              <a:off x="1828758" y="371817"/>
              <a:ext cx="273815" cy="514762"/>
            </a:xfrm>
            <a:custGeom>
              <a:avLst/>
              <a:gdLst>
                <a:gd name="connsiteX0" fmla="*/ 273324 w 273815"/>
                <a:gd name="connsiteY0" fmla="*/ 0 h 546648"/>
                <a:gd name="connsiteX1" fmla="*/ 273815 w 273815"/>
                <a:gd name="connsiteY1" fmla="*/ 50 h 546648"/>
                <a:gd name="connsiteX2" fmla="*/ 273815 w 273815"/>
                <a:gd name="connsiteY2" fmla="*/ 546599 h 546648"/>
                <a:gd name="connsiteX3" fmla="*/ 273324 w 273815"/>
                <a:gd name="connsiteY3" fmla="*/ 546648 h 546648"/>
                <a:gd name="connsiteX4" fmla="*/ 0 w 273815"/>
                <a:gd name="connsiteY4" fmla="*/ 273324 h 546648"/>
                <a:gd name="connsiteX5" fmla="*/ 273324 w 273815"/>
                <a:gd name="connsiteY5" fmla="*/ 0 h 54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3815" h="546648">
                  <a:moveTo>
                    <a:pt x="273324" y="0"/>
                  </a:moveTo>
                  <a:lnTo>
                    <a:pt x="273815" y="50"/>
                  </a:lnTo>
                  <a:lnTo>
                    <a:pt x="273815" y="546599"/>
                  </a:lnTo>
                  <a:lnTo>
                    <a:pt x="273324" y="546648"/>
                  </a:lnTo>
                  <a:cubicBezTo>
                    <a:pt x="122371" y="546648"/>
                    <a:pt x="0" y="424277"/>
                    <a:pt x="0" y="273324"/>
                  </a:cubicBezTo>
                  <a:cubicBezTo>
                    <a:pt x="0" y="122371"/>
                    <a:pt x="122371" y="0"/>
                    <a:pt x="273324" y="0"/>
                  </a:cubicBezTo>
                  <a:close/>
                </a:path>
              </a:pathLst>
            </a:custGeom>
            <a:solidFill>
              <a:srgbClr val="43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F0CA93B-B605-43E5-9274-E27EAEEDFA08}"/>
                </a:ext>
              </a:extLst>
            </p:cNvPr>
            <p:cNvSpPr/>
            <p:nvPr/>
          </p:nvSpPr>
          <p:spPr>
            <a:xfrm rot="20709709">
              <a:off x="1956302" y="151891"/>
              <a:ext cx="855579" cy="7215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CF7829-56BE-4812-8470-23327D38CA04}"/>
              </a:ext>
            </a:extLst>
          </p:cNvPr>
          <p:cNvGrpSpPr/>
          <p:nvPr/>
        </p:nvGrpSpPr>
        <p:grpSpPr>
          <a:xfrm>
            <a:off x="1583033" y="1142478"/>
            <a:ext cx="828639" cy="2876551"/>
            <a:chOff x="8869508" y="2314573"/>
            <a:chExt cx="828639" cy="287655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C52C0C-D788-4D11-BF30-3C14F0E9C0D2}"/>
                </a:ext>
              </a:extLst>
            </p:cNvPr>
            <p:cNvSpPr txBox="1"/>
            <p:nvPr/>
          </p:nvSpPr>
          <p:spPr>
            <a:xfrm>
              <a:off x="9021039" y="2378109"/>
              <a:ext cx="677108" cy="243432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기획 배경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algn="ctr"/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E3203C-4A65-440F-988A-1DEB158CE79E}"/>
                </a:ext>
              </a:extLst>
            </p:cNvPr>
            <p:cNvSpPr txBox="1"/>
            <p:nvPr/>
          </p:nvSpPr>
          <p:spPr>
            <a:xfrm>
              <a:off x="8869508" y="2314573"/>
              <a:ext cx="615553" cy="28765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ko-KR" altLang="en-US" sz="28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프로젝트 소개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8B58F6D-94F5-47A4-80E9-FF9419667467}"/>
              </a:ext>
            </a:extLst>
          </p:cNvPr>
          <p:cNvSpPr txBox="1"/>
          <p:nvPr/>
        </p:nvSpPr>
        <p:spPr>
          <a:xfrm>
            <a:off x="1733246" y="1147243"/>
            <a:ext cx="677108" cy="12319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 </a:t>
            </a: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97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1383</Words>
  <Application>Microsoft Office PowerPoint</Application>
  <PresentationFormat>와이드스크린</PresentationFormat>
  <Paragraphs>170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DX시인과나</vt:lpstr>
      <vt:lpstr>맑은 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미디어와 유행</dc:title>
  <dc:creator>USER</dc:creator>
  <cp:lastModifiedBy>multicampus</cp:lastModifiedBy>
  <cp:revision>249</cp:revision>
  <dcterms:created xsi:type="dcterms:W3CDTF">2018-06-03T12:31:27Z</dcterms:created>
  <dcterms:modified xsi:type="dcterms:W3CDTF">2021-02-25T01:51:18Z</dcterms:modified>
</cp:coreProperties>
</file>